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50"/>
  </p:notesMasterIdLst>
  <p:sldIdLst>
    <p:sldId id="315" r:id="rId2"/>
    <p:sldId id="257" r:id="rId3"/>
    <p:sldId id="258" r:id="rId4"/>
    <p:sldId id="260" r:id="rId5"/>
    <p:sldId id="262" r:id="rId6"/>
    <p:sldId id="263" r:id="rId7"/>
    <p:sldId id="264" r:id="rId8"/>
    <p:sldId id="259" r:id="rId9"/>
    <p:sldId id="265" r:id="rId10"/>
    <p:sldId id="261" r:id="rId11"/>
    <p:sldId id="267" r:id="rId12"/>
    <p:sldId id="266" r:id="rId13"/>
    <p:sldId id="268" r:id="rId14"/>
    <p:sldId id="269" r:id="rId15"/>
    <p:sldId id="271" r:id="rId16"/>
    <p:sldId id="297" r:id="rId17"/>
    <p:sldId id="301" r:id="rId18"/>
    <p:sldId id="272" r:id="rId19"/>
    <p:sldId id="298" r:id="rId20"/>
    <p:sldId id="322" r:id="rId21"/>
    <p:sldId id="281" r:id="rId22"/>
    <p:sldId id="303" r:id="rId23"/>
    <p:sldId id="302" r:id="rId24"/>
    <p:sldId id="299" r:id="rId25"/>
    <p:sldId id="282" r:id="rId26"/>
    <p:sldId id="275" r:id="rId27"/>
    <p:sldId id="276" r:id="rId28"/>
    <p:sldId id="277" r:id="rId29"/>
    <p:sldId id="323" r:id="rId30"/>
    <p:sldId id="280" r:id="rId31"/>
    <p:sldId id="291" r:id="rId32"/>
    <p:sldId id="304" r:id="rId33"/>
    <p:sldId id="305" r:id="rId34"/>
    <p:sldId id="284" r:id="rId35"/>
    <p:sldId id="306" r:id="rId36"/>
    <p:sldId id="307" r:id="rId37"/>
    <p:sldId id="316" r:id="rId38"/>
    <p:sldId id="317" r:id="rId39"/>
    <p:sldId id="318" r:id="rId40"/>
    <p:sldId id="319" r:id="rId41"/>
    <p:sldId id="320" r:id="rId42"/>
    <p:sldId id="292" r:id="rId43"/>
    <p:sldId id="312" r:id="rId44"/>
    <p:sldId id="285" r:id="rId45"/>
    <p:sldId id="286" r:id="rId46"/>
    <p:sldId id="313" r:id="rId47"/>
    <p:sldId id="314" r:id="rId48"/>
    <p:sldId id="308"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83479" autoAdjust="0"/>
  </p:normalViewPr>
  <p:slideViewPr>
    <p:cSldViewPr>
      <p:cViewPr>
        <p:scale>
          <a:sx n="87" d="100"/>
          <a:sy n="87" d="100"/>
        </p:scale>
        <p:origin x="-2226"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E9249CF-7644-4B68-89AD-F9DBC5EB8A6E}" type="datetimeFigureOut">
              <a:rPr lang="en-US" smtClean="0"/>
              <a:t>3/1/2016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7C5A7EB-2636-4E5C-A534-BCEAB747EDBF}" type="slidenum">
              <a:rPr lang="en-US" smtClean="0"/>
              <a:t>‹#›</a:t>
            </a:fld>
            <a:endParaRPr lang="en-US"/>
          </a:p>
        </p:txBody>
      </p:sp>
    </p:spTree>
    <p:extLst>
      <p:ext uri="{BB962C8B-B14F-4D97-AF65-F5344CB8AC3E}">
        <p14:creationId xmlns:p14="http://schemas.microsoft.com/office/powerpoint/2010/main" val="117845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2D47E6-C8DD-41D2-A2A7-1E877412E1F3}" type="slidenum">
              <a:rPr lang="en-US" smtClean="0"/>
              <a:t>1</a:t>
            </a:fld>
            <a:endParaRPr lang="en-US"/>
          </a:p>
        </p:txBody>
      </p:sp>
    </p:spTree>
    <p:extLst>
      <p:ext uri="{BB962C8B-B14F-4D97-AF65-F5344CB8AC3E}">
        <p14:creationId xmlns:p14="http://schemas.microsoft.com/office/powerpoint/2010/main" val="64441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A7EB-2636-4E5C-A534-BCEAB747EDBF}" type="slidenum">
              <a:rPr lang="en-US" smtClean="0"/>
              <a:t>10</a:t>
            </a:fld>
            <a:endParaRPr lang="en-US"/>
          </a:p>
        </p:txBody>
      </p:sp>
    </p:spTree>
    <p:extLst>
      <p:ext uri="{BB962C8B-B14F-4D97-AF65-F5344CB8AC3E}">
        <p14:creationId xmlns:p14="http://schemas.microsoft.com/office/powerpoint/2010/main" val="307395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7C5A7EB-2636-4E5C-A534-BCEAB747EDBF}" type="slidenum">
              <a:rPr lang="en-US" smtClean="0"/>
              <a:t>11</a:t>
            </a:fld>
            <a:endParaRPr lang="en-US"/>
          </a:p>
        </p:txBody>
      </p:sp>
    </p:spTree>
    <p:extLst>
      <p:ext uri="{BB962C8B-B14F-4D97-AF65-F5344CB8AC3E}">
        <p14:creationId xmlns:p14="http://schemas.microsoft.com/office/powerpoint/2010/main" val="104720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b="0" i="0" u="none" strike="noStrike" kern="1200" baseline="0" dirty="0" smtClean="0">
              <a:solidFill>
                <a:schemeClr val="tx1"/>
              </a:solidFill>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12</a:t>
            </a:fld>
            <a:endParaRPr lang="en-US"/>
          </a:p>
        </p:txBody>
      </p:sp>
    </p:spTree>
    <p:extLst>
      <p:ext uri="{BB962C8B-B14F-4D97-AF65-F5344CB8AC3E}">
        <p14:creationId xmlns:p14="http://schemas.microsoft.com/office/powerpoint/2010/main" val="142425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b="0" i="0" u="none" strike="noStrike" kern="1200" baseline="0" dirty="0" smtClean="0">
              <a:solidFill>
                <a:schemeClr val="tx1"/>
              </a:solidFill>
              <a:latin typeface="Calibri" panose="020F0502020204030204" pitchFamily="34" charset="0"/>
              <a:ea typeface="+mn-ea"/>
              <a:cs typeface="+mn-cs"/>
            </a:endParaRPr>
          </a:p>
          <a:p>
            <a:pPr marL="0" indent="0">
              <a:buFontTx/>
              <a:buNone/>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13</a:t>
            </a:fld>
            <a:endParaRPr lang="en-US"/>
          </a:p>
        </p:txBody>
      </p:sp>
    </p:spTree>
    <p:extLst>
      <p:ext uri="{BB962C8B-B14F-4D97-AF65-F5344CB8AC3E}">
        <p14:creationId xmlns:p14="http://schemas.microsoft.com/office/powerpoint/2010/main" val="300009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14</a:t>
            </a:fld>
            <a:endParaRPr lang="en-US"/>
          </a:p>
        </p:txBody>
      </p:sp>
    </p:spTree>
    <p:extLst>
      <p:ext uri="{BB962C8B-B14F-4D97-AF65-F5344CB8AC3E}">
        <p14:creationId xmlns:p14="http://schemas.microsoft.com/office/powerpoint/2010/main" val="2504709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15</a:t>
            </a:fld>
            <a:endParaRPr lang="en-US"/>
          </a:p>
        </p:txBody>
      </p:sp>
    </p:spTree>
    <p:extLst>
      <p:ext uri="{BB962C8B-B14F-4D97-AF65-F5344CB8AC3E}">
        <p14:creationId xmlns:p14="http://schemas.microsoft.com/office/powerpoint/2010/main" val="287314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16</a:t>
            </a:fld>
            <a:endParaRPr lang="en-US"/>
          </a:p>
        </p:txBody>
      </p:sp>
    </p:spTree>
    <p:extLst>
      <p:ext uri="{BB962C8B-B14F-4D97-AF65-F5344CB8AC3E}">
        <p14:creationId xmlns:p14="http://schemas.microsoft.com/office/powerpoint/2010/main" val="250230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17</a:t>
            </a:fld>
            <a:endParaRPr lang="en-US"/>
          </a:p>
        </p:txBody>
      </p:sp>
    </p:spTree>
    <p:extLst>
      <p:ext uri="{BB962C8B-B14F-4D97-AF65-F5344CB8AC3E}">
        <p14:creationId xmlns:p14="http://schemas.microsoft.com/office/powerpoint/2010/main" val="186596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18</a:t>
            </a:fld>
            <a:endParaRPr lang="en-US"/>
          </a:p>
        </p:txBody>
      </p:sp>
    </p:spTree>
    <p:extLst>
      <p:ext uri="{BB962C8B-B14F-4D97-AF65-F5344CB8AC3E}">
        <p14:creationId xmlns:p14="http://schemas.microsoft.com/office/powerpoint/2010/main" val="2682396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b="0" i="0" u="none" strike="noStrike" kern="1200" baseline="0" dirty="0" smtClean="0">
              <a:solidFill>
                <a:schemeClr val="tx1"/>
              </a:solidFill>
              <a:latin typeface="Calibri" panose="020F0502020204030204" pitchFamily="34" charset="0"/>
              <a:ea typeface="+mn-ea"/>
              <a:cs typeface="+mn-cs"/>
            </a:endParaRPr>
          </a:p>
          <a:p>
            <a:pPr marL="0" indent="0">
              <a:buFontTx/>
              <a:buNone/>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19</a:t>
            </a:fld>
            <a:endParaRPr lang="en-US"/>
          </a:p>
        </p:txBody>
      </p:sp>
    </p:spTree>
    <p:extLst>
      <p:ext uri="{BB962C8B-B14F-4D97-AF65-F5344CB8AC3E}">
        <p14:creationId xmlns:p14="http://schemas.microsoft.com/office/powerpoint/2010/main" val="45825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C5A7EB-2636-4E5C-A534-BCEAB747EDBF}" type="slidenum">
              <a:rPr lang="en-US" smtClean="0"/>
              <a:t>2</a:t>
            </a:fld>
            <a:endParaRPr lang="en-US"/>
          </a:p>
        </p:txBody>
      </p:sp>
    </p:spTree>
    <p:extLst>
      <p:ext uri="{BB962C8B-B14F-4D97-AF65-F5344CB8AC3E}">
        <p14:creationId xmlns:p14="http://schemas.microsoft.com/office/powerpoint/2010/main" val="3918291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20</a:t>
            </a:fld>
            <a:endParaRPr lang="en-US"/>
          </a:p>
        </p:txBody>
      </p:sp>
    </p:spTree>
    <p:extLst>
      <p:ext uri="{BB962C8B-B14F-4D97-AF65-F5344CB8AC3E}">
        <p14:creationId xmlns:p14="http://schemas.microsoft.com/office/powerpoint/2010/main" val="410239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21</a:t>
            </a:fld>
            <a:endParaRPr lang="en-US"/>
          </a:p>
        </p:txBody>
      </p:sp>
    </p:spTree>
    <p:extLst>
      <p:ext uri="{BB962C8B-B14F-4D97-AF65-F5344CB8AC3E}">
        <p14:creationId xmlns:p14="http://schemas.microsoft.com/office/powerpoint/2010/main" val="1042194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100" b="1" dirty="0" smtClean="0"/>
          </a:p>
          <a:p>
            <a:pPr marL="0" indent="0">
              <a:buFontTx/>
              <a:buNone/>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22</a:t>
            </a:fld>
            <a:endParaRPr lang="en-US"/>
          </a:p>
        </p:txBody>
      </p:sp>
    </p:spTree>
    <p:extLst>
      <p:ext uri="{BB962C8B-B14F-4D97-AF65-F5344CB8AC3E}">
        <p14:creationId xmlns:p14="http://schemas.microsoft.com/office/powerpoint/2010/main" val="172353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23</a:t>
            </a:fld>
            <a:endParaRPr lang="en-US"/>
          </a:p>
        </p:txBody>
      </p:sp>
    </p:spTree>
    <p:extLst>
      <p:ext uri="{BB962C8B-B14F-4D97-AF65-F5344CB8AC3E}">
        <p14:creationId xmlns:p14="http://schemas.microsoft.com/office/powerpoint/2010/main" val="3869027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24</a:t>
            </a:fld>
            <a:endParaRPr lang="en-US"/>
          </a:p>
        </p:txBody>
      </p:sp>
    </p:spTree>
    <p:extLst>
      <p:ext uri="{BB962C8B-B14F-4D97-AF65-F5344CB8AC3E}">
        <p14:creationId xmlns:p14="http://schemas.microsoft.com/office/powerpoint/2010/main" val="799080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25</a:t>
            </a:fld>
            <a:endParaRPr lang="en-US"/>
          </a:p>
        </p:txBody>
      </p:sp>
    </p:spTree>
    <p:extLst>
      <p:ext uri="{BB962C8B-B14F-4D97-AF65-F5344CB8AC3E}">
        <p14:creationId xmlns:p14="http://schemas.microsoft.com/office/powerpoint/2010/main" val="652724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26</a:t>
            </a:fld>
            <a:endParaRPr lang="en-US"/>
          </a:p>
        </p:txBody>
      </p:sp>
    </p:spTree>
    <p:extLst>
      <p:ext uri="{BB962C8B-B14F-4D97-AF65-F5344CB8AC3E}">
        <p14:creationId xmlns:p14="http://schemas.microsoft.com/office/powerpoint/2010/main" val="222842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27</a:t>
            </a:fld>
            <a:endParaRPr lang="en-US"/>
          </a:p>
        </p:txBody>
      </p:sp>
    </p:spTree>
    <p:extLst>
      <p:ext uri="{BB962C8B-B14F-4D97-AF65-F5344CB8AC3E}">
        <p14:creationId xmlns:p14="http://schemas.microsoft.com/office/powerpoint/2010/main" val="2917767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Calibri" panose="020F0502020204030204" pitchFamily="34" charset="0"/>
              <a:ea typeface="+mn-ea"/>
              <a:cs typeface="+mn-cs"/>
            </a:endParaRPr>
          </a:p>
          <a:p>
            <a:r>
              <a:rPr lang="en-US" sz="1200" kern="1200" dirty="0" smtClean="0">
                <a:solidFill>
                  <a:schemeClr val="tx1"/>
                </a:solidFill>
                <a:effectLst/>
                <a:latin typeface="Calibri" panose="020F0502020204030204"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28</a:t>
            </a:fld>
            <a:endParaRPr lang="en-US"/>
          </a:p>
        </p:txBody>
      </p:sp>
    </p:spTree>
    <p:extLst>
      <p:ext uri="{BB962C8B-B14F-4D97-AF65-F5344CB8AC3E}">
        <p14:creationId xmlns:p14="http://schemas.microsoft.com/office/powerpoint/2010/main" val="2990759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29</a:t>
            </a:fld>
            <a:endParaRPr lang="en-US"/>
          </a:p>
        </p:txBody>
      </p:sp>
    </p:spTree>
    <p:extLst>
      <p:ext uri="{BB962C8B-B14F-4D97-AF65-F5344CB8AC3E}">
        <p14:creationId xmlns:p14="http://schemas.microsoft.com/office/powerpoint/2010/main" val="11802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A7EB-2636-4E5C-A534-BCEAB747EDBF}" type="slidenum">
              <a:rPr lang="en-US" smtClean="0"/>
              <a:t>3</a:t>
            </a:fld>
            <a:endParaRPr lang="en-US"/>
          </a:p>
        </p:txBody>
      </p:sp>
    </p:spTree>
    <p:extLst>
      <p:ext uri="{BB962C8B-B14F-4D97-AF65-F5344CB8AC3E}">
        <p14:creationId xmlns:p14="http://schemas.microsoft.com/office/powerpoint/2010/main" val="1525130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30</a:t>
            </a:fld>
            <a:endParaRPr lang="en-US"/>
          </a:p>
        </p:txBody>
      </p:sp>
    </p:spTree>
    <p:extLst>
      <p:ext uri="{BB962C8B-B14F-4D97-AF65-F5344CB8AC3E}">
        <p14:creationId xmlns:p14="http://schemas.microsoft.com/office/powerpoint/2010/main" val="2221838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31</a:t>
            </a:fld>
            <a:endParaRPr lang="en-US"/>
          </a:p>
        </p:txBody>
      </p:sp>
    </p:spTree>
    <p:extLst>
      <p:ext uri="{BB962C8B-B14F-4D97-AF65-F5344CB8AC3E}">
        <p14:creationId xmlns:p14="http://schemas.microsoft.com/office/powerpoint/2010/main" val="2997335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32</a:t>
            </a:fld>
            <a:endParaRPr lang="en-US"/>
          </a:p>
        </p:txBody>
      </p:sp>
    </p:spTree>
    <p:extLst>
      <p:ext uri="{BB962C8B-B14F-4D97-AF65-F5344CB8AC3E}">
        <p14:creationId xmlns:p14="http://schemas.microsoft.com/office/powerpoint/2010/main" val="1972986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33</a:t>
            </a:fld>
            <a:endParaRPr lang="en-US"/>
          </a:p>
        </p:txBody>
      </p:sp>
    </p:spTree>
    <p:extLst>
      <p:ext uri="{BB962C8B-B14F-4D97-AF65-F5344CB8AC3E}">
        <p14:creationId xmlns:p14="http://schemas.microsoft.com/office/powerpoint/2010/main" val="1252732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34</a:t>
            </a:fld>
            <a:endParaRPr lang="en-US"/>
          </a:p>
        </p:txBody>
      </p:sp>
    </p:spTree>
    <p:extLst>
      <p:ext uri="{BB962C8B-B14F-4D97-AF65-F5344CB8AC3E}">
        <p14:creationId xmlns:p14="http://schemas.microsoft.com/office/powerpoint/2010/main" val="3229805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sng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35</a:t>
            </a:fld>
            <a:endParaRPr lang="en-US"/>
          </a:p>
        </p:txBody>
      </p:sp>
    </p:spTree>
    <p:extLst>
      <p:ext uri="{BB962C8B-B14F-4D97-AF65-F5344CB8AC3E}">
        <p14:creationId xmlns:p14="http://schemas.microsoft.com/office/powerpoint/2010/main" val="3154671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36</a:t>
            </a:fld>
            <a:endParaRPr lang="en-US"/>
          </a:p>
        </p:txBody>
      </p:sp>
    </p:spTree>
    <p:extLst>
      <p:ext uri="{BB962C8B-B14F-4D97-AF65-F5344CB8AC3E}">
        <p14:creationId xmlns:p14="http://schemas.microsoft.com/office/powerpoint/2010/main" val="51914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let’s say he wants clearance to communicate on a very specific issue, where he has expertise.  Any other exceptions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37</a:t>
            </a:fld>
            <a:endParaRPr lang="en-US"/>
          </a:p>
        </p:txBody>
      </p:sp>
    </p:spTree>
    <p:extLst>
      <p:ext uri="{BB962C8B-B14F-4D97-AF65-F5344CB8AC3E}">
        <p14:creationId xmlns:p14="http://schemas.microsoft.com/office/powerpoint/2010/main" val="1252079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might jump to the “special knowledge</a:t>
            </a:r>
            <a:r>
              <a:rPr lang="en-US" b="1" baseline="0" dirty="0" smtClean="0"/>
              <a:t>” exception, </a:t>
            </a:r>
            <a:r>
              <a:rPr lang="en-US" b="0" baseline="0" dirty="0" smtClean="0"/>
              <a:t>but it’s actually very, very limited. </a:t>
            </a: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38</a:t>
            </a:fld>
            <a:endParaRPr lang="en-US"/>
          </a:p>
        </p:txBody>
      </p:sp>
    </p:spTree>
    <p:extLst>
      <p:ext uri="{BB962C8B-B14F-4D97-AF65-F5344CB8AC3E}">
        <p14:creationId xmlns:p14="http://schemas.microsoft.com/office/powerpoint/2010/main" val="1350343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baseline="0" dirty="0" smtClean="0"/>
              <a:t>First of al</a:t>
            </a:r>
            <a:r>
              <a:rPr lang="en-US" b="0" baseline="0" dirty="0" smtClean="0"/>
              <a:t>l, this exception only applies to the restrictions in (c) and (d); it doesn’t create an exemption for party matters on which the employee had personally and substantially worked on while in Government or which were under his official responsibility in the year prior to his departure.  So if he personally worked on reviewing that drug, or if his subordinates did, he couldn’t use this exception.  But let’s assume that Roger only worked on developing the test generally. </a:t>
            </a:r>
          </a:p>
          <a:p>
            <a:endParaRPr lang="en-US" b="0" baseline="0" dirty="0" smtClean="0"/>
          </a:p>
          <a:p>
            <a:r>
              <a:rPr lang="en-US" b="1" baseline="0" dirty="0" smtClean="0"/>
              <a:t>Second, the employee may not receive compensation for making the statement.  </a:t>
            </a:r>
            <a:r>
              <a:rPr lang="en-US" b="0" baseline="0" dirty="0" smtClean="0"/>
              <a:t>This means, clearly that he can’t receive any payments directly for making the statement, but also that he can’t be on paid retainer or be receiving a salary from the person for whom he is making the statement for doing one’s job generally.  See 05 x 3. So, assuming Roger is being paid, he can’t use this exception.  But let’s pretend he’s representing the university pro bono.</a:t>
            </a:r>
          </a:p>
          <a:p>
            <a:endParaRPr lang="en-US" b="0" baseline="0" dirty="0" smtClean="0"/>
          </a:p>
          <a:p>
            <a:r>
              <a:rPr lang="en-US" b="1" baseline="0" dirty="0" smtClean="0"/>
              <a:t>Finally, it must be a “statement” which is based on “special knowledge” which has two components</a:t>
            </a:r>
            <a:r>
              <a:rPr lang="en-US" b="0" baseline="0" dirty="0" smtClean="0"/>
              <a:t>, First, the observation needs to be based on “special knowledge” which refers to particularized and expert knowledge in a specific subject matter area received as a result of education, interaction with experts, or particularized experience. Here, it appears that Roger has special knowledge in this area – he helped develop the test after all.</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BUT the second component is that the statement made must be about facts observed by the former employee. This causes some confusion, as people approaching the rule the first time may think of this as a relatively broad exemption that is somewhat </a:t>
            </a:r>
            <a:r>
              <a:rPr lang="en-US" b="0" baseline="0" dirty="0" err="1" smtClean="0"/>
              <a:t>analgous</a:t>
            </a:r>
            <a:r>
              <a:rPr lang="en-US" b="0" baseline="0" dirty="0" smtClean="0"/>
              <a:t> to an “expert” exemption.  It is not.  It is actually far closer to a “fact witness exemption.”  So, Roger COULD potentially go in and talk about how the agency came up with the test and provide some background on that, since he observed it as it was developed (and it’s not a party matter he worked on).  But if his statement goes on to discuss how that test should be applied to the new drug, then it becomes problematic because Roger did not observe that application.  </a:t>
            </a:r>
          </a:p>
          <a:p>
            <a:endParaRPr lang="en-US" b="0" baseline="0" dirty="0" smtClean="0"/>
          </a:p>
          <a:p>
            <a:r>
              <a:rPr lang="en-US" b="0" baseline="0" dirty="0" smtClean="0"/>
              <a:t>So to use the exemption, the person must have an elevated background, but his statements are limited to providing his take on non-hearsay, factual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b="0" baseline="0" dirty="0" smtClean="0"/>
              <a:t>So, do Roger’s communications qualify? Probably not.  Even though he observed the creation of the test, he did not directly observe the application to this specific drug.  Even if he did, it’s probable that any communications on that application would fall under the restrictions in 207(a).  Even if they didn’t, he still couldn’t use this exception because it sounds like the university wants him to use his expertise to opine on how the test should be applied to the new drug.  This is not a statement of facts observed by the former employee. </a:t>
            </a: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39</a:t>
            </a:fld>
            <a:endParaRPr lang="en-US"/>
          </a:p>
        </p:txBody>
      </p:sp>
    </p:spTree>
    <p:extLst>
      <p:ext uri="{BB962C8B-B14F-4D97-AF65-F5344CB8AC3E}">
        <p14:creationId xmlns:p14="http://schemas.microsoft.com/office/powerpoint/2010/main" val="212344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A7EB-2636-4E5C-A534-BCEAB747EDBF}" type="slidenum">
              <a:rPr lang="en-US" smtClean="0"/>
              <a:t>4</a:t>
            </a:fld>
            <a:endParaRPr lang="en-US"/>
          </a:p>
        </p:txBody>
      </p:sp>
    </p:spTree>
    <p:extLst>
      <p:ext uri="{BB962C8B-B14F-4D97-AF65-F5344CB8AC3E}">
        <p14:creationId xmlns:p14="http://schemas.microsoft.com/office/powerpoint/2010/main" val="56350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Now what about the exception for furnishing scientific or technical information?  </a:t>
            </a:r>
            <a:r>
              <a:rPr lang="en-US" b="0" baseline="0" dirty="0" smtClean="0"/>
              <a:t>This seems like it could fit, but let’s look at the exception closer. </a:t>
            </a:r>
          </a:p>
          <a:p>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40</a:t>
            </a:fld>
            <a:endParaRPr lang="en-US"/>
          </a:p>
        </p:txBody>
      </p:sp>
    </p:spTree>
    <p:extLst>
      <p:ext uri="{BB962C8B-B14F-4D97-AF65-F5344CB8AC3E}">
        <p14:creationId xmlns:p14="http://schemas.microsoft.com/office/powerpoint/2010/main" val="2115669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baseline="0" dirty="0" smtClean="0"/>
              <a:t>Content Covered: </a:t>
            </a:r>
            <a:r>
              <a:rPr lang="en-US" b="0" baseline="0" dirty="0" smtClean="0"/>
              <a:t>T</a:t>
            </a:r>
            <a:r>
              <a:rPr lang="en-US" baseline="0" dirty="0" smtClean="0"/>
              <a:t>he communication must be for the purpose of providing technological or scientific information.  While what that means may vary depending on the sciences, it does not refer to nontechnical information in areas such as law, economics, or political sciences.  IT also means that it applies only to conveying information (NOT OPINIONS), so technically the communications wouldn’t be barred in the first place if that’s all you’re doing, but this exception anticipates the former employee doing so in the context of a larger matter where there is an intent to influence the government.  So if Roger is just stating scientific facts about the drug, that might not even be prohibited by 207, but the context here is that he’s doing so in a meeting where the university clearly has an intent to sway the outcome of the results. So he could provide scientific information in the context of the larger dispute, assuming he meets the rest of the criteria.    </a:t>
            </a:r>
          </a:p>
          <a:p>
            <a:endParaRPr lang="en-US" b="1" baseline="0" dirty="0" smtClean="0"/>
          </a:p>
          <a:p>
            <a:r>
              <a:rPr lang="en-US" b="1" baseline="0" dirty="0" smtClean="0"/>
              <a:t>Incidental Remarks: </a:t>
            </a:r>
            <a:r>
              <a:rPr lang="en-US" b="0" baseline="0" dirty="0" smtClean="0"/>
              <a:t>H</a:t>
            </a:r>
            <a:r>
              <a:rPr lang="en-US" baseline="0" dirty="0" smtClean="0"/>
              <a:t>e could also make certain incidental remarks in the course of conveying the scientific information, so long as the primary purpose is the conveyance of scientific or technological.  </a:t>
            </a:r>
            <a:r>
              <a:rPr lang="en-US" strike="noStrike" baseline="0" dirty="0" smtClean="0"/>
              <a:t>Some types of incidental remarks might include (1) remarks that deal with practical considerations, such as risk, cost, and speed of implementation needed to show the practical application of the scientific information, and (2) statements that are needed to define what type of technological or scientific information is required or whether the amount of information provided appropriately answers the Governments needs.  Again, these remarks may be made </a:t>
            </a:r>
            <a:r>
              <a:rPr lang="en-US" i="1" strike="noStrike" baseline="0" dirty="0" smtClean="0"/>
              <a:t>incidentally to the primary communication, and are not covered as stand along communications.  </a:t>
            </a:r>
            <a:r>
              <a:rPr lang="en-US" i="0" strike="noStrike" baseline="0" dirty="0" smtClean="0"/>
              <a:t>That is to say that an employee is not permitted to provide cost information unless it is wholly incidentally to the provision of technological information.  BUT REMEMBER, the incidental remark provision does not cover the presentation of arguments or the basis for why the Government should take an specific action.. 89 x 14.</a:t>
            </a:r>
          </a:p>
          <a:p>
            <a:endParaRPr lang="en-US" i="0" baseline="0" dirty="0" smtClean="0"/>
          </a:p>
          <a:p>
            <a:r>
              <a:rPr lang="en-US" b="1" i="0" baseline="0" dirty="0" smtClean="0"/>
              <a:t>Procedural Matters: </a:t>
            </a:r>
            <a:r>
              <a:rPr lang="en-US" i="0" baseline="0" dirty="0" smtClean="0"/>
              <a:t>Finally, a former employee may not make a communication under this exemption unless he or she is operating according to established Agency procedures (only a few agencies like DOE and NASA have these), or has received a published certification in the Federal Register permitting the communication.  </a:t>
            </a:r>
          </a:p>
          <a:p>
            <a:endParaRPr lang="en-US" i="0" baseline="0" dirty="0" smtClean="0"/>
          </a:p>
          <a:p>
            <a:r>
              <a:rPr lang="en-US" b="1" i="0" baseline="0" dirty="0" smtClean="0"/>
              <a:t>LETS GO BACK TO OUR FACT PATTERN: </a:t>
            </a:r>
            <a:r>
              <a:rPr lang="en-US" i="0" baseline="0" dirty="0" smtClean="0"/>
              <a:t>So lets pretend that there are Agency procedures in play. Roger wants to engage in the tasks we talked about earlier, talking about a new drug.  He can likely talk about the scientific principles underlying the drug review, and incidentally talk about cost, risk, etc.  BUT he can’t then argue that the government should or should not approve the drug based on that information. </a:t>
            </a:r>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41</a:t>
            </a:fld>
            <a:endParaRPr lang="en-US"/>
          </a:p>
        </p:txBody>
      </p:sp>
    </p:spTree>
    <p:extLst>
      <p:ext uri="{BB962C8B-B14F-4D97-AF65-F5344CB8AC3E}">
        <p14:creationId xmlns:p14="http://schemas.microsoft.com/office/powerpoint/2010/main" val="1433494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42</a:t>
            </a:fld>
            <a:endParaRPr lang="en-US"/>
          </a:p>
        </p:txBody>
      </p:sp>
    </p:spTree>
    <p:extLst>
      <p:ext uri="{BB962C8B-B14F-4D97-AF65-F5344CB8AC3E}">
        <p14:creationId xmlns:p14="http://schemas.microsoft.com/office/powerpoint/2010/main" val="2880151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43</a:t>
            </a:fld>
            <a:endParaRPr lang="en-US"/>
          </a:p>
        </p:txBody>
      </p:sp>
    </p:spTree>
    <p:extLst>
      <p:ext uri="{BB962C8B-B14F-4D97-AF65-F5344CB8AC3E}">
        <p14:creationId xmlns:p14="http://schemas.microsoft.com/office/powerpoint/2010/main" val="1941076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44</a:t>
            </a:fld>
            <a:endParaRPr lang="en-US"/>
          </a:p>
        </p:txBody>
      </p:sp>
    </p:spTree>
    <p:extLst>
      <p:ext uri="{BB962C8B-B14F-4D97-AF65-F5344CB8AC3E}">
        <p14:creationId xmlns:p14="http://schemas.microsoft.com/office/powerpoint/2010/main" val="1279192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45</a:t>
            </a:fld>
            <a:endParaRPr lang="en-US"/>
          </a:p>
        </p:txBody>
      </p:sp>
    </p:spTree>
    <p:extLst>
      <p:ext uri="{BB962C8B-B14F-4D97-AF65-F5344CB8AC3E}">
        <p14:creationId xmlns:p14="http://schemas.microsoft.com/office/powerpoint/2010/main" val="1756664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46</a:t>
            </a:fld>
            <a:endParaRPr lang="en-US"/>
          </a:p>
        </p:txBody>
      </p:sp>
    </p:spTree>
    <p:extLst>
      <p:ext uri="{BB962C8B-B14F-4D97-AF65-F5344CB8AC3E}">
        <p14:creationId xmlns:p14="http://schemas.microsoft.com/office/powerpoint/2010/main" val="3473468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pPr/>
              <a:t>47</a:t>
            </a:fld>
            <a:endParaRPr lang="en-US"/>
          </a:p>
        </p:txBody>
      </p:sp>
    </p:spTree>
    <p:extLst>
      <p:ext uri="{BB962C8B-B14F-4D97-AF65-F5344CB8AC3E}">
        <p14:creationId xmlns:p14="http://schemas.microsoft.com/office/powerpoint/2010/main" val="2552702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C5C860F-1504-4CE4-B63C-1AB14CDAF948}" type="slidenum">
              <a:rPr lang="en-US" smtClean="0"/>
              <a:pPr/>
              <a:t>48</a:t>
            </a:fld>
            <a:endParaRPr lang="en-US"/>
          </a:p>
        </p:txBody>
      </p:sp>
    </p:spTree>
    <p:extLst>
      <p:ext uri="{BB962C8B-B14F-4D97-AF65-F5344CB8AC3E}">
        <p14:creationId xmlns:p14="http://schemas.microsoft.com/office/powerpoint/2010/main" val="345426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7C5A7EB-2636-4E5C-A534-BCEAB747EDBF}" type="slidenum">
              <a:rPr lang="en-US" smtClean="0"/>
              <a:t>5</a:t>
            </a:fld>
            <a:endParaRPr lang="en-US"/>
          </a:p>
        </p:txBody>
      </p:sp>
    </p:spTree>
    <p:extLst>
      <p:ext uri="{BB962C8B-B14F-4D97-AF65-F5344CB8AC3E}">
        <p14:creationId xmlns:p14="http://schemas.microsoft.com/office/powerpoint/2010/main" val="44165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A7EB-2636-4E5C-A534-BCEAB747EDBF}" type="slidenum">
              <a:rPr lang="en-US" smtClean="0"/>
              <a:t>6</a:t>
            </a:fld>
            <a:endParaRPr lang="en-US"/>
          </a:p>
        </p:txBody>
      </p:sp>
    </p:spTree>
    <p:extLst>
      <p:ext uri="{BB962C8B-B14F-4D97-AF65-F5344CB8AC3E}">
        <p14:creationId xmlns:p14="http://schemas.microsoft.com/office/powerpoint/2010/main" val="294415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A7EB-2636-4E5C-A534-BCEAB747EDBF}" type="slidenum">
              <a:rPr lang="en-US" smtClean="0"/>
              <a:t>7</a:t>
            </a:fld>
            <a:endParaRPr lang="en-US"/>
          </a:p>
        </p:txBody>
      </p:sp>
    </p:spTree>
    <p:extLst>
      <p:ext uri="{BB962C8B-B14F-4D97-AF65-F5344CB8AC3E}">
        <p14:creationId xmlns:p14="http://schemas.microsoft.com/office/powerpoint/2010/main" val="182359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87C5A7EB-2636-4E5C-A534-BCEAB747EDBF}" type="slidenum">
              <a:rPr lang="en-US" smtClean="0"/>
              <a:t>8</a:t>
            </a:fld>
            <a:endParaRPr lang="en-US"/>
          </a:p>
        </p:txBody>
      </p:sp>
    </p:spTree>
    <p:extLst>
      <p:ext uri="{BB962C8B-B14F-4D97-AF65-F5344CB8AC3E}">
        <p14:creationId xmlns:p14="http://schemas.microsoft.com/office/powerpoint/2010/main" val="11659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7C5A7EB-2636-4E5C-A534-BCEAB747EDBF}" type="slidenum">
              <a:rPr lang="en-US" smtClean="0"/>
              <a:t>9</a:t>
            </a:fld>
            <a:endParaRPr lang="en-US"/>
          </a:p>
        </p:txBody>
      </p:sp>
    </p:spTree>
    <p:extLst>
      <p:ext uri="{BB962C8B-B14F-4D97-AF65-F5344CB8AC3E}">
        <p14:creationId xmlns:p14="http://schemas.microsoft.com/office/powerpoint/2010/main" val="163505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B5D8261-7D59-4D05-96EE-8B2CB92E0B02}" type="datetime1">
              <a:rPr lang="en-US" smtClean="0"/>
              <a:t>3/1/2016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437A95F-D9EE-4224-9A43-AD1B5C8C922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431F2-F661-4DC5-B8E6-96CA269DD42E}" type="datetime1">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7A95F-D9EE-4224-9A43-AD1B5C8C92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9C6A437-BFFA-459D-B856-9BB5E1921071}" type="datetime1">
              <a:rPr lang="en-US" smtClean="0"/>
              <a:t>3/1/2016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437A95F-D9EE-4224-9A43-AD1B5C8C92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4D736F-F72A-4DE4-850D-2405224473EB}" type="datetime1">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437A95F-D9EE-4224-9A43-AD1B5C8C922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C4ADBAA-7BBF-49EE-AF64-82573FB7A5FA}" type="datetime1">
              <a:rPr lang="en-US" smtClean="0"/>
              <a:t>3/1/2016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437A95F-D9EE-4224-9A43-AD1B5C8C922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024B55A-1933-40F9-A508-1F29EB7C8EE0}" type="datetime1">
              <a:rPr lang="en-US" smtClean="0"/>
              <a:t>3/1/2016</a:t>
            </a:fld>
            <a:endParaRPr lang="en-US"/>
          </a:p>
        </p:txBody>
      </p:sp>
      <p:sp>
        <p:nvSpPr>
          <p:cNvPr id="10" name="Slide Number Placeholder 9"/>
          <p:cNvSpPr>
            <a:spLocks noGrp="1"/>
          </p:cNvSpPr>
          <p:nvPr>
            <p:ph type="sldNum" sz="quarter" idx="16"/>
          </p:nvPr>
        </p:nvSpPr>
        <p:spPr/>
        <p:txBody>
          <a:bodyPr rtlCol="0"/>
          <a:lstStyle/>
          <a:p>
            <a:fld id="{2437A95F-D9EE-4224-9A43-AD1B5C8C922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6820F1C-89B5-419C-B791-FD9518DD2E0C}" type="datetime1">
              <a:rPr lang="en-US" smtClean="0"/>
              <a:t>3/1/2016</a:t>
            </a:fld>
            <a:endParaRPr lang="en-US"/>
          </a:p>
        </p:txBody>
      </p:sp>
      <p:sp>
        <p:nvSpPr>
          <p:cNvPr id="12" name="Slide Number Placeholder 11"/>
          <p:cNvSpPr>
            <a:spLocks noGrp="1"/>
          </p:cNvSpPr>
          <p:nvPr>
            <p:ph type="sldNum" sz="quarter" idx="16"/>
          </p:nvPr>
        </p:nvSpPr>
        <p:spPr/>
        <p:txBody>
          <a:bodyPr rtlCol="0"/>
          <a:lstStyle/>
          <a:p>
            <a:fld id="{2437A95F-D9EE-4224-9A43-AD1B5C8C922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DBD917-4DC7-48A2-8414-E3362FC84BEB}" type="datetime1">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437A95F-D9EE-4224-9A43-AD1B5C8C92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7662C-860D-47A0-B706-BA77C5B8C0B2}" type="datetime1">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437A95F-D9EE-4224-9A43-AD1B5C8C92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284B9E-939F-4C3E-8F18-3BE3392C7713}" type="datetime1">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437A95F-D9EE-4224-9A43-AD1B5C8C922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A9A225-B694-42C3-9467-EC6A3A27F99B}" type="datetime1">
              <a:rPr lang="en-US" smtClean="0"/>
              <a:t>3/1/2016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437A95F-D9EE-4224-9A43-AD1B5C8C922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A3F9320-653A-4270-AED0-D2D58F679BAA}" type="datetime1">
              <a:rPr lang="en-US" smtClean="0"/>
              <a:t>3/1/2016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437A95F-D9EE-4224-9A43-AD1B5C8C92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law.cornell.edu/uscode/text/5/part-III/subpart-D/chapter-53/subchapter-I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74863" y="642445"/>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a:p>
        </p:txBody>
      </p:sp>
      <p:sp>
        <p:nvSpPr>
          <p:cNvPr id="6" name="Subtitle 2"/>
          <p:cNvSpPr>
            <a:spLocks noGrp="1"/>
          </p:cNvSpPr>
          <p:nvPr>
            <p:ph type="subTitle" idx="1"/>
          </p:nvPr>
        </p:nvSpPr>
        <p:spPr>
          <a:xfrm>
            <a:off x="2362200" y="6050037"/>
            <a:ext cx="6705600" cy="685800"/>
          </a:xfrm>
        </p:spPr>
        <p:txBody>
          <a:bodyPr>
            <a:normAutofit/>
          </a:bodyPr>
          <a:lstStyle/>
          <a:p>
            <a:r>
              <a:rPr lang="en-US" sz="3200" dirty="0" smtClean="0"/>
              <a:t>Senior Employees</a:t>
            </a:r>
            <a:endParaRPr lang="en-US" sz="3200" dirty="0"/>
          </a:p>
        </p:txBody>
      </p:sp>
      <p:sp>
        <p:nvSpPr>
          <p:cNvPr id="7" name="Title 1"/>
          <p:cNvSpPr>
            <a:spLocks noGrp="1"/>
          </p:cNvSpPr>
          <p:nvPr>
            <p:ph type="ctrTitle"/>
          </p:nvPr>
        </p:nvSpPr>
        <p:spPr>
          <a:xfrm>
            <a:off x="2362200" y="4248150"/>
            <a:ext cx="6477000" cy="1619250"/>
          </a:xfrm>
        </p:spPr>
        <p:txBody>
          <a:bodyPr>
            <a:normAutofit fontScale="90000"/>
          </a:bodyPr>
          <a:lstStyle/>
          <a:p>
            <a:r>
              <a:rPr lang="en-US" dirty="0" smtClean="0"/>
              <a:t/>
            </a:r>
            <a:br>
              <a:rPr lang="en-US" dirty="0" smtClean="0"/>
            </a:br>
            <a:r>
              <a:rPr lang="en-US" sz="3100" dirty="0" smtClean="0"/>
              <a:t>Navigating the post-government employment restrictions:</a:t>
            </a:r>
            <a:endParaRPr lang="en-US" sz="3100" dirty="0"/>
          </a:p>
        </p:txBody>
      </p:sp>
    </p:spTree>
    <p:extLst>
      <p:ext uri="{BB962C8B-B14F-4D97-AF65-F5344CB8AC3E}">
        <p14:creationId xmlns:p14="http://schemas.microsoft.com/office/powerpoint/2010/main" val="324206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Applicability: “Senior Employees”</a:t>
            </a:r>
            <a:endParaRPr lang="en-US" dirty="0"/>
          </a:p>
        </p:txBody>
      </p:sp>
      <p:sp>
        <p:nvSpPr>
          <p:cNvPr id="5" name="Content Placeholder 4"/>
          <p:cNvSpPr>
            <a:spLocks noGrp="1"/>
          </p:cNvSpPr>
          <p:nvPr>
            <p:ph sz="quarter" idx="1"/>
          </p:nvPr>
        </p:nvSpPr>
        <p:spPr/>
        <p:txBody>
          <a:bodyPr>
            <a:normAutofit fontScale="92500" lnSpcReduction="20000"/>
          </a:bodyPr>
          <a:lstStyle/>
          <a:p>
            <a:r>
              <a:rPr lang="en-US" sz="2400" dirty="0"/>
              <a:t>Basic pay at or above 86.5% of the rate of basic pay for level II of the Executive Schedule = </a:t>
            </a:r>
            <a:r>
              <a:rPr lang="en-US" sz="2400" b="1" dirty="0"/>
              <a:t>$</a:t>
            </a:r>
            <a:r>
              <a:rPr lang="en-US" sz="2400" b="1" dirty="0" smtClean="0"/>
              <a:t>160,111.50</a:t>
            </a:r>
            <a:r>
              <a:rPr lang="en-US" sz="2400" dirty="0" smtClean="0"/>
              <a:t> </a:t>
            </a:r>
            <a:r>
              <a:rPr lang="en-US" sz="2400" dirty="0"/>
              <a:t>for </a:t>
            </a:r>
            <a:r>
              <a:rPr lang="en-US" sz="2400" dirty="0" smtClean="0"/>
              <a:t>CY16</a:t>
            </a:r>
            <a:endParaRPr lang="en-US" sz="2400" dirty="0"/>
          </a:p>
          <a:p>
            <a:pPr lvl="1"/>
            <a:r>
              <a:rPr lang="en-US" sz="2000" b="1" u="sng" dirty="0"/>
              <a:t>Roger’s rate of basic pay is $</a:t>
            </a:r>
            <a:r>
              <a:rPr lang="en-US" sz="2000" b="1" u="sng" dirty="0" smtClean="0"/>
              <a:t>165,000</a:t>
            </a:r>
            <a:endParaRPr lang="en-US" sz="2000" b="1" u="sng" dirty="0"/>
          </a:p>
          <a:p>
            <a:pPr lvl="0"/>
            <a:endParaRPr lang="en-US" sz="2400" dirty="0"/>
          </a:p>
          <a:p>
            <a:pPr lvl="0"/>
            <a:r>
              <a:rPr lang="en-US" sz="2400" dirty="0"/>
              <a:t>Positions with pay fixed according to the </a:t>
            </a:r>
            <a:r>
              <a:rPr lang="en-US" sz="2400" dirty="0">
                <a:hlinkClick r:id="rId3"/>
              </a:rPr>
              <a:t>Executive Schedule</a:t>
            </a:r>
            <a:endParaRPr lang="en-US" sz="2400" dirty="0"/>
          </a:p>
          <a:p>
            <a:pPr marL="0" lvl="0" indent="0">
              <a:buNone/>
            </a:pPr>
            <a:endParaRPr lang="en-US" sz="2400" dirty="0"/>
          </a:p>
          <a:p>
            <a:pPr lvl="0"/>
            <a:r>
              <a:rPr lang="en-US" sz="2400" dirty="0"/>
              <a:t>0-7 or above uniformed services grade </a:t>
            </a:r>
            <a:endParaRPr lang="en-US" sz="2400" dirty="0" smtClean="0"/>
          </a:p>
          <a:p>
            <a:pPr lvl="1"/>
            <a:r>
              <a:rPr lang="en-US" sz="2000" b="1" dirty="0" smtClean="0"/>
              <a:t>≥ </a:t>
            </a:r>
            <a:r>
              <a:rPr lang="en-US" sz="2100" dirty="0" smtClean="0"/>
              <a:t>Brigadier General / Rear Admiral (lower half)</a:t>
            </a:r>
            <a:endParaRPr lang="en-US" sz="2100" dirty="0"/>
          </a:p>
          <a:p>
            <a:pPr marL="0" lvl="0" indent="0">
              <a:buNone/>
            </a:pPr>
            <a:endParaRPr lang="en-US" sz="2400" dirty="0"/>
          </a:p>
          <a:p>
            <a:pPr lvl="0"/>
            <a:r>
              <a:rPr lang="en-US" sz="2400" dirty="0"/>
              <a:t>Appointed by the President under 3 U.S.C. § 105(a)(2)(B)</a:t>
            </a:r>
          </a:p>
          <a:p>
            <a:pPr marL="0" lvl="0" indent="0">
              <a:buNone/>
            </a:pPr>
            <a:endParaRPr lang="en-US" sz="2400" dirty="0"/>
          </a:p>
          <a:p>
            <a:pPr lvl="0"/>
            <a:r>
              <a:rPr lang="en-US" sz="2400" dirty="0"/>
              <a:t>Appointed by the Vice President to a position under 3 U.S.C. § 106(a)(1)(B)</a:t>
            </a:r>
          </a:p>
          <a:p>
            <a:pPr marL="0" indent="0">
              <a:buNone/>
            </a:pP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437A95F-D9EE-4224-9A43-AD1B5C8C922D}" type="slidenum">
              <a:rPr lang="en-US" smtClean="0"/>
              <a:t>10</a:t>
            </a:fld>
            <a:endParaRPr lang="en-US"/>
          </a:p>
        </p:txBody>
      </p:sp>
    </p:spTree>
    <p:extLst>
      <p:ext uri="{BB962C8B-B14F-4D97-AF65-F5344CB8AC3E}">
        <p14:creationId xmlns:p14="http://schemas.microsoft.com/office/powerpoint/2010/main" val="2585284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rmAutofit/>
          </a:bodyPr>
          <a:lstStyle/>
          <a:p>
            <a:r>
              <a:rPr lang="en-US" dirty="0" smtClean="0"/>
              <a:t>Pharmaceutical Affairs Group</a:t>
            </a:r>
            <a:endParaRPr lang="en-US" dirty="0"/>
          </a:p>
        </p:txBody>
      </p:sp>
      <p:sp>
        <p:nvSpPr>
          <p:cNvPr id="3" name="Content Placeholder 2"/>
          <p:cNvSpPr>
            <a:spLocks noGrp="1"/>
          </p:cNvSpPr>
          <p:nvPr>
            <p:ph sz="quarter" idx="1"/>
          </p:nvPr>
        </p:nvSpPr>
        <p:spPr/>
        <p:txBody>
          <a:bodyPr/>
          <a:lstStyle/>
          <a:p>
            <a:r>
              <a:rPr lang="en-US" dirty="0" smtClean="0"/>
              <a:t>Contact PHA concerning clients’ ongoing investigations</a:t>
            </a:r>
          </a:p>
          <a:p>
            <a:r>
              <a:rPr lang="en-US" dirty="0" smtClean="0"/>
              <a:t>Attend events and parties</a:t>
            </a:r>
          </a:p>
          <a:p>
            <a:r>
              <a:rPr lang="en-US" dirty="0" smtClean="0"/>
              <a:t>Attend PHA meetings with clients</a:t>
            </a:r>
          </a:p>
          <a:p>
            <a:r>
              <a:rPr lang="en-US" dirty="0" smtClean="0"/>
              <a:t>Prepare reports for clients on pharmaceutical compliance issues that the client will present to PHA</a:t>
            </a:r>
            <a:endParaRPr lang="en-US" dirty="0"/>
          </a:p>
          <a:p>
            <a:pPr lvl="6"/>
            <a:endParaRPr lang="en-US" dirty="0" smtClean="0"/>
          </a:p>
        </p:txBody>
      </p:sp>
      <p:pic>
        <p:nvPicPr>
          <p:cNvPr id="4" name="Picture 3" descr="iStock_000000117681Large.jpg"/>
          <p:cNvPicPr>
            <a:picLocks noChangeAspect="1"/>
          </p:cNvPicPr>
          <p:nvPr/>
        </p:nvPicPr>
        <p:blipFill>
          <a:blip r:embed="rId3" cstate="print"/>
          <a:stretch>
            <a:fillRect/>
          </a:stretch>
        </p:blipFill>
        <p:spPr>
          <a:xfrm>
            <a:off x="3048000" y="4572000"/>
            <a:ext cx="2632778" cy="2117367"/>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2437A95F-D9EE-4224-9A43-AD1B5C8C922D}" type="slidenum">
              <a:rPr lang="en-US" smtClean="0"/>
              <a:t>11</a:t>
            </a:fld>
            <a:endParaRPr lang="en-US"/>
          </a:p>
        </p:txBody>
      </p:sp>
    </p:spTree>
    <p:extLst>
      <p:ext uri="{BB962C8B-B14F-4D97-AF65-F5344CB8AC3E}">
        <p14:creationId xmlns:p14="http://schemas.microsoft.com/office/powerpoint/2010/main" val="3523985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Communication or Appearance</a:t>
            </a:r>
            <a:endParaRPr lang="en-US" sz="3600" dirty="0"/>
          </a:p>
        </p:txBody>
      </p:sp>
      <p:sp>
        <p:nvSpPr>
          <p:cNvPr id="3" name="Content Placeholder 2"/>
          <p:cNvSpPr>
            <a:spLocks noGrp="1"/>
          </p:cNvSpPr>
          <p:nvPr>
            <p:ph idx="1"/>
          </p:nvPr>
        </p:nvSpPr>
        <p:spPr>
          <a:xfrm>
            <a:off x="381000" y="1981200"/>
            <a:ext cx="4876800" cy="4572000"/>
          </a:xfrm>
        </p:spPr>
        <p:txBody>
          <a:bodyPr>
            <a:normAutofit/>
          </a:bodyPr>
          <a:lstStyle/>
          <a:p>
            <a:endParaRPr lang="en-US" sz="2400" dirty="0" smtClean="0"/>
          </a:p>
          <a:p>
            <a:r>
              <a:rPr lang="en-US" sz="2400" dirty="0"/>
              <a:t>Contact PHA concerning clients’ ongoing </a:t>
            </a:r>
            <a:r>
              <a:rPr lang="en-US" sz="2400" dirty="0" smtClean="0"/>
              <a:t>investigations</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12</a:t>
            </a:fld>
            <a:endParaRPr lang="en-US"/>
          </a:p>
        </p:txBody>
      </p:sp>
      <p:pic>
        <p:nvPicPr>
          <p:cNvPr id="1026" name="Picture 2" descr="C:\Program Files\Microsoft Office\MEDIA\CAGCAT10\j02330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998" y="2566657"/>
            <a:ext cx="2574202" cy="26149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7324" y="3465576"/>
            <a:ext cx="4264152" cy="1676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dirty="0"/>
              <a:t>A “communication” can be made orally, in writing, or through electronic transmission. </a:t>
            </a:r>
          </a:p>
        </p:txBody>
      </p:sp>
    </p:spTree>
    <p:extLst>
      <p:ext uri="{BB962C8B-B14F-4D97-AF65-F5344CB8AC3E}">
        <p14:creationId xmlns:p14="http://schemas.microsoft.com/office/powerpoint/2010/main" val="36615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Communication or Appearance</a:t>
            </a:r>
            <a:endParaRPr lang="en-US" sz="3600" dirty="0"/>
          </a:p>
        </p:txBody>
      </p:sp>
      <p:sp>
        <p:nvSpPr>
          <p:cNvPr id="3" name="Content Placeholder 2"/>
          <p:cNvSpPr>
            <a:spLocks noGrp="1"/>
          </p:cNvSpPr>
          <p:nvPr>
            <p:ph idx="1"/>
          </p:nvPr>
        </p:nvSpPr>
        <p:spPr>
          <a:xfrm>
            <a:off x="381000" y="1981200"/>
            <a:ext cx="4876800" cy="4572000"/>
          </a:xfrm>
        </p:spPr>
        <p:txBody>
          <a:bodyPr>
            <a:normAutofit/>
          </a:bodyPr>
          <a:lstStyle/>
          <a:p>
            <a:r>
              <a:rPr lang="en-US" sz="2400" dirty="0" smtClean="0"/>
              <a:t>Attend </a:t>
            </a:r>
            <a:r>
              <a:rPr lang="en-US" sz="2400" dirty="0"/>
              <a:t>PHA meetings with clients</a:t>
            </a:r>
          </a:p>
          <a:p>
            <a:endParaRPr lang="en-US" sz="2400" dirty="0" smtClean="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13</a:t>
            </a:fld>
            <a:endParaRPr lang="en-US"/>
          </a:p>
        </p:txBody>
      </p:sp>
      <p:pic>
        <p:nvPicPr>
          <p:cNvPr id="1026" name="Picture 2" descr="C:\Program Files\Microsoft Office\MEDIA\CAGCAT10\j02330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998" y="2566657"/>
            <a:ext cx="2574202" cy="26149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2648" y="2895600"/>
            <a:ext cx="4264152" cy="3276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dirty="0"/>
              <a:t>An “appearance” extends to a former employee’s mere physical presence at a proceeding when the circumstances make it clear that his or her attendance is intended to influence the United States. </a:t>
            </a:r>
          </a:p>
        </p:txBody>
      </p:sp>
    </p:spTree>
    <p:extLst>
      <p:ext uri="{BB962C8B-B14F-4D97-AF65-F5344CB8AC3E}">
        <p14:creationId xmlns:p14="http://schemas.microsoft.com/office/powerpoint/2010/main" val="5084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Communication or Appearance</a:t>
            </a:r>
            <a:endParaRPr lang="en-US" sz="3600" dirty="0"/>
          </a:p>
        </p:txBody>
      </p:sp>
      <p:sp>
        <p:nvSpPr>
          <p:cNvPr id="3" name="Content Placeholder 2"/>
          <p:cNvSpPr>
            <a:spLocks noGrp="1"/>
          </p:cNvSpPr>
          <p:nvPr>
            <p:ph idx="1"/>
          </p:nvPr>
        </p:nvSpPr>
        <p:spPr>
          <a:xfrm>
            <a:off x="381000" y="1981200"/>
            <a:ext cx="4876800" cy="4572000"/>
          </a:xfrm>
        </p:spPr>
        <p:txBody>
          <a:bodyPr>
            <a:normAutofit/>
          </a:bodyPr>
          <a:lstStyle/>
          <a:p>
            <a:endParaRPr lang="en-US" sz="2400" dirty="0" smtClean="0"/>
          </a:p>
          <a:p>
            <a:r>
              <a:rPr lang="en-US" sz="2400" dirty="0"/>
              <a:t>Prepare reports for clients on pharmaceutical compliance issues that the client will present to PHA</a:t>
            </a:r>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14</a:t>
            </a:fld>
            <a:endParaRPr lang="en-US"/>
          </a:p>
        </p:txBody>
      </p:sp>
      <p:pic>
        <p:nvPicPr>
          <p:cNvPr id="1026" name="Picture 2" descr="C:\Program Files\Microsoft Office\MEDIA\CAGCAT10\j02330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998" y="2566657"/>
            <a:ext cx="2574202" cy="26149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2648" y="4038600"/>
            <a:ext cx="4264152"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Behind-the-scenes assistance not prohibited</a:t>
            </a:r>
            <a:endParaRPr lang="en-US" sz="2000" b="1" dirty="0"/>
          </a:p>
        </p:txBody>
      </p:sp>
    </p:spTree>
    <p:extLst>
      <p:ext uri="{BB962C8B-B14F-4D97-AF65-F5344CB8AC3E}">
        <p14:creationId xmlns:p14="http://schemas.microsoft.com/office/powerpoint/2010/main" val="1803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images.clipartpanda.com/phone-clip-art-phone-clip-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47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Intent to Influence</a:t>
            </a:r>
            <a:endParaRPr lang="en-US" sz="3600" dirty="0"/>
          </a:p>
        </p:txBody>
      </p:sp>
      <p:sp>
        <p:nvSpPr>
          <p:cNvPr id="3" name="Content Placeholder 2"/>
          <p:cNvSpPr>
            <a:spLocks noGrp="1"/>
          </p:cNvSpPr>
          <p:nvPr>
            <p:ph idx="1"/>
          </p:nvPr>
        </p:nvSpPr>
        <p:spPr>
          <a:xfrm>
            <a:off x="152400" y="1828800"/>
            <a:ext cx="3124200" cy="4572000"/>
          </a:xfrm>
        </p:spPr>
        <p:txBody>
          <a:bodyPr>
            <a:normAutofit/>
          </a:bodyPr>
          <a:lstStyle/>
          <a:p>
            <a:r>
              <a:rPr lang="en-US" sz="2400" dirty="0" smtClean="0"/>
              <a:t>Contact </a:t>
            </a:r>
            <a:r>
              <a:rPr lang="en-US" sz="2400" dirty="0"/>
              <a:t>PHA concerning clients’ ongoing </a:t>
            </a:r>
            <a:r>
              <a:rPr lang="en-US" sz="2400" dirty="0" smtClean="0"/>
              <a:t>investigations:</a:t>
            </a:r>
          </a:p>
          <a:p>
            <a:pPr lvl="1"/>
            <a:r>
              <a:rPr lang="en-US" sz="2100" dirty="0" smtClean="0"/>
              <a:t>Call to complain about the agency’s investigatory methods</a:t>
            </a:r>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15</a:t>
            </a:fld>
            <a:endParaRPr lang="en-US"/>
          </a:p>
        </p:txBody>
      </p:sp>
      <p:sp>
        <p:nvSpPr>
          <p:cNvPr id="6" name="Rectangle 5"/>
          <p:cNvSpPr/>
          <p:nvPr/>
        </p:nvSpPr>
        <p:spPr>
          <a:xfrm>
            <a:off x="3581400" y="1676400"/>
            <a:ext cx="5337048" cy="480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2400" dirty="0"/>
              <a:t>An “intent to influence” may be found if the communication or appearance is made for the purpose of: </a:t>
            </a:r>
            <a:endParaRPr lang="en-US" sz="2400" dirty="0" smtClean="0"/>
          </a:p>
          <a:p>
            <a:pPr marL="576263" lvl="1" indent="-347663">
              <a:spcAft>
                <a:spcPts val="600"/>
              </a:spcAft>
              <a:buFont typeface="Arial" panose="020B0604020202020204" pitchFamily="34" charset="0"/>
              <a:buChar char="•"/>
            </a:pPr>
            <a:r>
              <a:rPr lang="en-US" sz="2000" dirty="0" smtClean="0"/>
              <a:t>Seeking </a:t>
            </a:r>
            <a:r>
              <a:rPr lang="en-US" sz="2000" dirty="0"/>
              <a:t>a discretionary Government ruling, benefit, approval, or other action, </a:t>
            </a:r>
            <a:r>
              <a:rPr lang="en-US" sz="2000" dirty="0" smtClean="0"/>
              <a:t>or</a:t>
            </a:r>
          </a:p>
          <a:p>
            <a:pPr marL="576263" lvl="1" indent="-347663">
              <a:buFont typeface="Arial" panose="020B0604020202020204" pitchFamily="34" charset="0"/>
              <a:buChar char="•"/>
            </a:pPr>
            <a:r>
              <a:rPr lang="en-US" sz="2000" dirty="0" smtClean="0"/>
              <a:t>Is </a:t>
            </a:r>
            <a:r>
              <a:rPr lang="en-US" sz="2000" dirty="0"/>
              <a:t>made for the purpose of influencing Government action in connection with a matter which the former employee knows involves an appreciable element of dispute concerning the particular Government action to be taken. </a:t>
            </a:r>
          </a:p>
        </p:txBody>
      </p:sp>
    </p:spTree>
    <p:extLst>
      <p:ext uri="{BB962C8B-B14F-4D97-AF65-F5344CB8AC3E}">
        <p14:creationId xmlns:p14="http://schemas.microsoft.com/office/powerpoint/2010/main" val="8553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ages.clipartpanda.com/phone-clip-art-phone-clip-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774" y="19621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Intent to Influence</a:t>
            </a:r>
            <a:endParaRPr lang="en-US" sz="3600" dirty="0"/>
          </a:p>
        </p:txBody>
      </p:sp>
      <p:sp>
        <p:nvSpPr>
          <p:cNvPr id="3" name="Content Placeholder 2"/>
          <p:cNvSpPr>
            <a:spLocks noGrp="1"/>
          </p:cNvSpPr>
          <p:nvPr>
            <p:ph idx="1"/>
          </p:nvPr>
        </p:nvSpPr>
        <p:spPr>
          <a:xfrm>
            <a:off x="152400" y="1828800"/>
            <a:ext cx="3124200" cy="3124200"/>
          </a:xfrm>
        </p:spPr>
        <p:txBody>
          <a:bodyPr>
            <a:normAutofit/>
          </a:bodyPr>
          <a:lstStyle/>
          <a:p>
            <a:r>
              <a:rPr lang="en-US" sz="2400" dirty="0" smtClean="0"/>
              <a:t>Contact </a:t>
            </a:r>
            <a:r>
              <a:rPr lang="en-US" sz="2400" dirty="0"/>
              <a:t>PHA concerning clients’ ongoing </a:t>
            </a:r>
            <a:r>
              <a:rPr lang="en-US" sz="2400" dirty="0" smtClean="0"/>
              <a:t>investigations:</a:t>
            </a:r>
          </a:p>
          <a:p>
            <a:pPr lvl="1"/>
            <a:r>
              <a:rPr lang="en-US" sz="2100" dirty="0" smtClean="0"/>
              <a:t>Call to ask for the date of a client’s hearing</a:t>
            </a:r>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16</a:t>
            </a:fld>
            <a:endParaRPr lang="en-US"/>
          </a:p>
        </p:txBody>
      </p:sp>
      <p:sp>
        <p:nvSpPr>
          <p:cNvPr id="6" name="Rectangle 5"/>
          <p:cNvSpPr/>
          <p:nvPr/>
        </p:nvSpPr>
        <p:spPr>
          <a:xfrm>
            <a:off x="3505200" y="1676400"/>
            <a:ext cx="5337048"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200" dirty="0"/>
              <a:t>C</a:t>
            </a:r>
            <a:r>
              <a:rPr lang="en-US" sz="2200" dirty="0" smtClean="0"/>
              <a:t>ertain </a:t>
            </a:r>
            <a:r>
              <a:rPr lang="en-US" sz="2200" dirty="0"/>
              <a:t>communications to and appearances before employees of the United States are not made with the intent to influence, within the meaning of paragraph (e)(1) of this section, including, but not limited to, communications and appearances made solely for the purpose of</a:t>
            </a:r>
            <a:r>
              <a:rPr lang="en-US" sz="2200" dirty="0" smtClean="0"/>
              <a:t>:</a:t>
            </a:r>
          </a:p>
          <a:p>
            <a:pPr marL="342900" indent="-342900">
              <a:buFont typeface="Arial" panose="020B0604020202020204" pitchFamily="34" charset="0"/>
              <a:buChar char="•"/>
            </a:pPr>
            <a:r>
              <a:rPr lang="en-US" sz="2200" dirty="0" smtClean="0"/>
              <a:t>Making </a:t>
            </a:r>
            <a:r>
              <a:rPr lang="en-US" sz="2200" dirty="0"/>
              <a:t>a routine request not involving a potential controversy, such as a request for publicly available documents or an inquiry as to the status of a </a:t>
            </a:r>
            <a:r>
              <a:rPr lang="en-US" sz="2200" dirty="0" smtClean="0"/>
              <a:t>matter</a:t>
            </a:r>
            <a:endParaRPr lang="en-US" sz="2200" dirty="0"/>
          </a:p>
        </p:txBody>
      </p:sp>
    </p:spTree>
    <p:extLst>
      <p:ext uri="{BB962C8B-B14F-4D97-AF65-F5344CB8AC3E}">
        <p14:creationId xmlns:p14="http://schemas.microsoft.com/office/powerpoint/2010/main" val="261742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RXZTmtMKMML3BpBShFk9f8vZtuXLajBed0z1l6kQRFTeHoZS1b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33274"/>
            <a:ext cx="4490592" cy="2486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Intent to Influence</a:t>
            </a:r>
            <a:endParaRPr lang="en-US" sz="3600" dirty="0"/>
          </a:p>
        </p:txBody>
      </p:sp>
      <p:sp>
        <p:nvSpPr>
          <p:cNvPr id="3" name="Content Placeholder 2"/>
          <p:cNvSpPr>
            <a:spLocks noGrp="1"/>
          </p:cNvSpPr>
          <p:nvPr>
            <p:ph idx="1"/>
          </p:nvPr>
        </p:nvSpPr>
        <p:spPr>
          <a:xfrm>
            <a:off x="381000" y="1981200"/>
            <a:ext cx="7239000" cy="4572000"/>
          </a:xfrm>
        </p:spPr>
        <p:txBody>
          <a:bodyPr>
            <a:normAutofit/>
          </a:bodyPr>
          <a:lstStyle/>
          <a:p>
            <a:r>
              <a:rPr lang="en-US" sz="2400" dirty="0" smtClean="0"/>
              <a:t>Attend cocktail parties where PHA employees will be in attendance</a:t>
            </a:r>
          </a:p>
          <a:p>
            <a:pPr lvl="1"/>
            <a:r>
              <a:rPr lang="en-US" sz="2100" dirty="0"/>
              <a:t>N</a:t>
            </a:r>
            <a:r>
              <a:rPr lang="en-US" sz="2100" dirty="0" smtClean="0"/>
              <a:t>o one is “talking shop” </a:t>
            </a:r>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17</a:t>
            </a:fld>
            <a:endParaRPr lang="en-US"/>
          </a:p>
        </p:txBody>
      </p:sp>
      <p:sp>
        <p:nvSpPr>
          <p:cNvPr id="6" name="Rectangle 5"/>
          <p:cNvSpPr/>
          <p:nvPr/>
        </p:nvSpPr>
        <p:spPr>
          <a:xfrm>
            <a:off x="542464" y="3533274"/>
            <a:ext cx="7763336" cy="2486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Certain communications to and appearances before employees of the United States are not made with the intent to influence, within the meaning of paragraph (e)(1) of this section, including, but not limited to, communications and appearances made solely for the purpose of:</a:t>
            </a:r>
          </a:p>
          <a:p>
            <a:endParaRPr lang="en-US" sz="2000" b="1" dirty="0" smtClean="0"/>
          </a:p>
          <a:p>
            <a:pPr marL="342900" indent="-342900">
              <a:buFont typeface="Arial" panose="020B0604020202020204" pitchFamily="34" charset="0"/>
              <a:buChar char="•"/>
            </a:pPr>
            <a:r>
              <a:rPr lang="en-US" sz="2000" b="1" dirty="0" smtClean="0"/>
              <a:t>Purely </a:t>
            </a:r>
            <a:r>
              <a:rPr lang="en-US" sz="2000" b="1" dirty="0"/>
              <a:t>social contacts</a:t>
            </a:r>
          </a:p>
        </p:txBody>
      </p:sp>
    </p:spTree>
    <p:extLst>
      <p:ext uri="{BB962C8B-B14F-4D97-AF65-F5344CB8AC3E}">
        <p14:creationId xmlns:p14="http://schemas.microsoft.com/office/powerpoint/2010/main" val="29895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meeting clipart"/>
          <p:cNvSpPr>
            <a:spLocks noChangeAspect="1" noChangeArrowheads="1"/>
          </p:cNvSpPr>
          <p:nvPr/>
        </p:nvSpPr>
        <p:spPr bwMode="auto">
          <a:xfrm>
            <a:off x="-3531870" y="864870"/>
            <a:ext cx="102870" cy="102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www.clipartbest.com/cliparts/McL/LER/McLLERRq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590800"/>
            <a:ext cx="4114800" cy="32918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t>Intent to Influence</a:t>
            </a:r>
          </a:p>
        </p:txBody>
      </p:sp>
      <p:sp>
        <p:nvSpPr>
          <p:cNvPr id="3" name="Content Placeholder 2"/>
          <p:cNvSpPr>
            <a:spLocks noGrp="1"/>
          </p:cNvSpPr>
          <p:nvPr>
            <p:ph idx="1"/>
          </p:nvPr>
        </p:nvSpPr>
        <p:spPr>
          <a:xfrm>
            <a:off x="381000" y="1981200"/>
            <a:ext cx="3505200" cy="4572000"/>
          </a:xfrm>
        </p:spPr>
        <p:txBody>
          <a:bodyPr>
            <a:normAutofit lnSpcReduction="10000"/>
          </a:bodyPr>
          <a:lstStyle/>
          <a:p>
            <a:r>
              <a:rPr lang="en-US" sz="2400" dirty="0" smtClean="0"/>
              <a:t>Attend </a:t>
            </a:r>
            <a:r>
              <a:rPr lang="en-US" sz="2400" dirty="0"/>
              <a:t>PHA meetings with </a:t>
            </a:r>
            <a:r>
              <a:rPr lang="en-US" sz="2400" dirty="0" smtClean="0"/>
              <a:t>clients</a:t>
            </a:r>
          </a:p>
          <a:p>
            <a:pPr lvl="1"/>
            <a:r>
              <a:rPr lang="en-US" sz="2100" dirty="0" smtClean="0"/>
              <a:t>Small, informal, and nonpublic meeting</a:t>
            </a:r>
          </a:p>
          <a:p>
            <a:pPr lvl="1"/>
            <a:r>
              <a:rPr lang="en-US" sz="2100" dirty="0" smtClean="0"/>
              <a:t>Introduced as client’s compliance and governmental affairs advisor</a:t>
            </a:r>
          </a:p>
          <a:p>
            <a:pPr lvl="1"/>
            <a:r>
              <a:rPr lang="en-US" sz="2100" dirty="0" smtClean="0"/>
              <a:t>Former director of PHA; appearance possibly before subordinates</a:t>
            </a:r>
          </a:p>
          <a:p>
            <a:pPr lvl="1"/>
            <a:r>
              <a:rPr lang="en-US" sz="2100" dirty="0" smtClean="0"/>
              <a:t>Paid a fee for attending </a:t>
            </a:r>
            <a:endParaRPr lang="en-US" sz="2100" dirty="0"/>
          </a:p>
          <a:p>
            <a:endParaRPr lang="en-US" sz="2400" dirty="0" smtClean="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18</a:t>
            </a:fld>
            <a:endParaRPr lang="en-US"/>
          </a:p>
        </p:txBody>
      </p:sp>
      <p:sp>
        <p:nvSpPr>
          <p:cNvPr id="6" name="Rectangle 5"/>
          <p:cNvSpPr/>
          <p:nvPr/>
        </p:nvSpPr>
        <p:spPr>
          <a:xfrm>
            <a:off x="4114800" y="1752600"/>
            <a:ext cx="4651248" cy="480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t>Relevant factors</a:t>
            </a:r>
          </a:p>
          <a:p>
            <a:endParaRPr lang="en-US" sz="2400" dirty="0"/>
          </a:p>
          <a:p>
            <a:pPr marL="285750" indent="-285750">
              <a:buFont typeface="Arial" panose="020B0604020202020204" pitchFamily="34" charset="0"/>
              <a:buChar char="•"/>
            </a:pPr>
            <a:r>
              <a:rPr lang="en-US" sz="2000" dirty="0" smtClean="0"/>
              <a:t>The </a:t>
            </a:r>
            <a:r>
              <a:rPr lang="en-US" sz="2000" dirty="0"/>
              <a:t>former employee has been given actual or apparent authority to make any decisions, commitments, </a:t>
            </a:r>
            <a:r>
              <a:rPr lang="en-US" sz="2000" dirty="0" smtClean="0"/>
              <a:t>or substantive </a:t>
            </a:r>
            <a:r>
              <a:rPr lang="en-US" sz="2000" dirty="0"/>
              <a:t>arguments in the course of the </a:t>
            </a:r>
            <a:r>
              <a:rPr lang="en-US" sz="2000" dirty="0" smtClean="0"/>
              <a:t>appearance;</a:t>
            </a:r>
          </a:p>
          <a:p>
            <a:pPr marL="285750" indent="-285750">
              <a:buFont typeface="Arial" panose="020B0604020202020204" pitchFamily="34" charset="0"/>
              <a:buChar char="•"/>
            </a:pPr>
            <a:r>
              <a:rPr lang="en-US" sz="2000" dirty="0" smtClean="0"/>
              <a:t>The </a:t>
            </a:r>
            <a:r>
              <a:rPr lang="en-US" sz="2000" dirty="0"/>
              <a:t>former employee's presence is relatively </a:t>
            </a:r>
            <a:r>
              <a:rPr lang="en-US" sz="2000" dirty="0" smtClean="0"/>
              <a:t>prominent; </a:t>
            </a:r>
          </a:p>
          <a:p>
            <a:pPr marL="285750" indent="-285750">
              <a:buFont typeface="Arial" panose="020B0604020202020204" pitchFamily="34" charset="0"/>
              <a:buChar char="•"/>
            </a:pPr>
            <a:r>
              <a:rPr lang="en-US" sz="2000" dirty="0"/>
              <a:t>T</a:t>
            </a:r>
            <a:r>
              <a:rPr lang="en-US" sz="2000" dirty="0" smtClean="0"/>
              <a:t>he </a:t>
            </a:r>
            <a:r>
              <a:rPr lang="en-US" sz="2000" dirty="0"/>
              <a:t>appearance is before former subordinates or others in the same chain of command as the former </a:t>
            </a:r>
            <a:r>
              <a:rPr lang="en-US" sz="2000" dirty="0" smtClean="0"/>
              <a:t>employee; and</a:t>
            </a:r>
          </a:p>
          <a:p>
            <a:pPr marL="285750" indent="-285750">
              <a:buFont typeface="Arial" panose="020B0604020202020204" pitchFamily="34" charset="0"/>
              <a:buChar char="•"/>
            </a:pPr>
            <a:r>
              <a:rPr lang="en-US" sz="2000" dirty="0" smtClean="0"/>
              <a:t>The </a:t>
            </a:r>
            <a:r>
              <a:rPr lang="en-US" sz="2000" dirty="0"/>
              <a:t>former employee is paid for making the </a:t>
            </a:r>
            <a:r>
              <a:rPr lang="en-US" sz="2000" dirty="0" smtClean="0"/>
              <a:t>appearance</a:t>
            </a:r>
          </a:p>
        </p:txBody>
      </p:sp>
    </p:spTree>
    <p:extLst>
      <p:ext uri="{BB962C8B-B14F-4D97-AF65-F5344CB8AC3E}">
        <p14:creationId xmlns:p14="http://schemas.microsoft.com/office/powerpoint/2010/main" val="873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orking-illustration.com/material/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860" y="2434749"/>
            <a:ext cx="4581128" cy="3664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t>Intent to Influence</a:t>
            </a:r>
          </a:p>
        </p:txBody>
      </p:sp>
      <p:sp>
        <p:nvSpPr>
          <p:cNvPr id="3" name="Content Placeholder 2"/>
          <p:cNvSpPr>
            <a:spLocks noGrp="1"/>
          </p:cNvSpPr>
          <p:nvPr>
            <p:ph idx="1"/>
          </p:nvPr>
        </p:nvSpPr>
        <p:spPr>
          <a:xfrm>
            <a:off x="381000" y="1981200"/>
            <a:ext cx="3505200" cy="4572000"/>
          </a:xfrm>
        </p:spPr>
        <p:txBody>
          <a:bodyPr>
            <a:normAutofit lnSpcReduction="10000"/>
          </a:bodyPr>
          <a:lstStyle/>
          <a:p>
            <a:r>
              <a:rPr lang="en-US" sz="2400" dirty="0" smtClean="0"/>
              <a:t>Attend </a:t>
            </a:r>
            <a:r>
              <a:rPr lang="en-US" sz="2400" dirty="0"/>
              <a:t>PHA meetings with </a:t>
            </a:r>
            <a:r>
              <a:rPr lang="en-US" sz="2400" dirty="0" smtClean="0"/>
              <a:t>clients</a:t>
            </a:r>
          </a:p>
          <a:p>
            <a:pPr lvl="1"/>
            <a:r>
              <a:rPr lang="en-US" sz="2100" dirty="0" smtClean="0"/>
              <a:t>Large, formal, and public meeting</a:t>
            </a:r>
          </a:p>
          <a:p>
            <a:pPr lvl="1"/>
            <a:r>
              <a:rPr lang="en-US" sz="2100" dirty="0" smtClean="0"/>
              <a:t>Clients make no reference to Roger’s involvement </a:t>
            </a:r>
          </a:p>
          <a:p>
            <a:pPr lvl="1"/>
            <a:r>
              <a:rPr lang="en-US" sz="2100" dirty="0" smtClean="0"/>
              <a:t>Roger sits in the back to observe</a:t>
            </a:r>
          </a:p>
          <a:p>
            <a:pPr lvl="1"/>
            <a:r>
              <a:rPr lang="en-US" sz="2100" dirty="0" smtClean="0"/>
              <a:t>Former director of PHA; appearance possibly before subordinates</a:t>
            </a:r>
          </a:p>
          <a:p>
            <a:endParaRPr lang="en-US" sz="2400" dirty="0" smtClean="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19</a:t>
            </a:fld>
            <a:endParaRPr lang="en-US"/>
          </a:p>
        </p:txBody>
      </p:sp>
      <p:sp>
        <p:nvSpPr>
          <p:cNvPr id="6" name="Rectangle 5"/>
          <p:cNvSpPr/>
          <p:nvPr/>
        </p:nvSpPr>
        <p:spPr>
          <a:xfrm>
            <a:off x="4114800" y="1752600"/>
            <a:ext cx="4651248"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Relevant factors</a:t>
            </a:r>
          </a:p>
          <a:p>
            <a:endParaRPr lang="en-US" sz="2400" dirty="0"/>
          </a:p>
          <a:p>
            <a:pPr marL="285750" indent="-285750">
              <a:buFont typeface="Arial" panose="020B0604020202020204" pitchFamily="34" charset="0"/>
              <a:buChar char="•"/>
            </a:pPr>
            <a:r>
              <a:rPr lang="en-US" sz="2000" dirty="0" smtClean="0"/>
              <a:t>Appearance inconspicuous</a:t>
            </a:r>
          </a:p>
          <a:p>
            <a:pPr marL="285750" indent="-285750">
              <a:buFont typeface="Arial" panose="020B0604020202020204" pitchFamily="34" charset="0"/>
              <a:buChar char="•"/>
            </a:pPr>
            <a:r>
              <a:rPr lang="en-US" sz="2000" dirty="0" smtClean="0"/>
              <a:t>Little to identify him with the client</a:t>
            </a:r>
          </a:p>
          <a:p>
            <a:pPr marL="285750" indent="-285750">
              <a:buFont typeface="Arial" panose="020B0604020202020204" pitchFamily="34" charset="0"/>
              <a:buChar char="•"/>
            </a:pPr>
            <a:r>
              <a:rPr lang="en-US" sz="2000" dirty="0" smtClean="0"/>
              <a:t>Employee is present for informational purposes</a:t>
            </a:r>
          </a:p>
        </p:txBody>
      </p:sp>
    </p:spTree>
    <p:extLst>
      <p:ext uri="{BB962C8B-B14F-4D97-AF65-F5344CB8AC3E}">
        <p14:creationId xmlns:p14="http://schemas.microsoft.com/office/powerpoint/2010/main" val="2848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the Presentation</a:t>
            </a:r>
            <a:endParaRPr lang="en-US" dirty="0"/>
          </a:p>
        </p:txBody>
      </p:sp>
      <p:sp>
        <p:nvSpPr>
          <p:cNvPr id="5" name="Content Placeholder 4"/>
          <p:cNvSpPr>
            <a:spLocks noGrp="1"/>
          </p:cNvSpPr>
          <p:nvPr>
            <p:ph sz="quarter" idx="1"/>
          </p:nvPr>
        </p:nvSpPr>
        <p:spPr/>
        <p:txBody>
          <a:bodyPr/>
          <a:lstStyle/>
          <a:p>
            <a:r>
              <a:rPr lang="en-US" dirty="0" smtClean="0"/>
              <a:t>18 U.S.C. 207(c)</a:t>
            </a:r>
          </a:p>
          <a:p>
            <a:r>
              <a:rPr lang="en-US" dirty="0" smtClean="0"/>
              <a:t>18 U.S.C. 207(d)</a:t>
            </a:r>
          </a:p>
          <a:p>
            <a:r>
              <a:rPr lang="en-US" dirty="0" smtClean="0"/>
              <a:t>Exceptions</a:t>
            </a:r>
          </a:p>
          <a:p>
            <a:r>
              <a:rPr lang="en-US" dirty="0" smtClean="0"/>
              <a:t>Ethics Pledge, para. 4</a:t>
            </a:r>
          </a:p>
          <a:p>
            <a:pPr marL="0" indent="0">
              <a:buNone/>
            </a:pP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437A95F-D9EE-4224-9A43-AD1B5C8C922D}" type="slidenum">
              <a:rPr lang="en-US" smtClean="0"/>
              <a:t>2</a:t>
            </a:fld>
            <a:endParaRPr lang="en-US"/>
          </a:p>
        </p:txBody>
      </p:sp>
    </p:spTree>
    <p:extLst>
      <p:ext uri="{BB962C8B-B14F-4D97-AF65-F5344CB8AC3E}">
        <p14:creationId xmlns:p14="http://schemas.microsoft.com/office/powerpoint/2010/main" val="1177700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Former Agency</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20</a:t>
            </a:fld>
            <a:endParaRPr lang="en-US"/>
          </a:p>
        </p:txBody>
      </p:sp>
      <p:grpSp>
        <p:nvGrpSpPr>
          <p:cNvPr id="22" name="Group 21"/>
          <p:cNvGrpSpPr/>
          <p:nvPr/>
        </p:nvGrpSpPr>
        <p:grpSpPr>
          <a:xfrm>
            <a:off x="2514600" y="2514600"/>
            <a:ext cx="4648200" cy="2286000"/>
            <a:chOff x="609600" y="2514601"/>
            <a:chExt cx="4648200" cy="2286000"/>
          </a:xfrm>
        </p:grpSpPr>
        <p:cxnSp>
          <p:nvCxnSpPr>
            <p:cNvPr id="7" name="Straight Connector 6"/>
            <p:cNvCxnSpPr/>
            <p:nvPr/>
          </p:nvCxnSpPr>
          <p:spPr>
            <a:xfrm>
              <a:off x="609600" y="3429000"/>
              <a:ext cx="3962400" cy="0"/>
            </a:xfrm>
            <a:prstGeom prst="line">
              <a:avLst/>
            </a:prstGeom>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609600" y="2514601"/>
              <a:ext cx="4648200" cy="2286000"/>
              <a:chOff x="609600" y="2514601"/>
              <a:chExt cx="4648200" cy="2286000"/>
            </a:xfrm>
          </p:grpSpPr>
          <p:sp>
            <p:nvSpPr>
              <p:cNvPr id="6" name="Content Placeholder 2"/>
              <p:cNvSpPr txBox="1">
                <a:spLocks/>
              </p:cNvSpPr>
              <p:nvPr/>
            </p:nvSpPr>
            <p:spPr>
              <a:xfrm>
                <a:off x="815138" y="2514601"/>
                <a:ext cx="1524000" cy="761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Lucida Sans" pitchFamily="34" charset="0"/>
                    <a:ea typeface="+mn-ea"/>
                    <a:cs typeface="Lucida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Lucida Sans" pitchFamily="34" charset="0"/>
                    <a:ea typeface="+mn-ea"/>
                    <a:cs typeface="Lucida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ucida Sans" pitchFamily="34" charset="0"/>
                    <a:ea typeface="+mn-ea"/>
                    <a:cs typeface="Lucida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Lucida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Lucida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dirty="0" smtClean="0"/>
                  <a:t>	Regular Employee at NES</a:t>
                </a:r>
                <a:endParaRPr lang="en-US" sz="1400" dirty="0"/>
              </a:p>
            </p:txBody>
          </p:sp>
          <p:cxnSp>
            <p:nvCxnSpPr>
              <p:cNvPr id="8" name="Straight Connector 7"/>
              <p:cNvCxnSpPr/>
              <p:nvPr/>
            </p:nvCxnSpPr>
            <p:spPr>
              <a:xfrm>
                <a:off x="609600" y="3048000"/>
                <a:ext cx="0" cy="762000"/>
              </a:xfrm>
              <a:prstGeom prst="line">
                <a:avLst/>
              </a:prstGeom>
            </p:spPr>
            <p:style>
              <a:lnRef idx="1">
                <a:schemeClr val="dk1"/>
              </a:lnRef>
              <a:fillRef idx="0">
                <a:schemeClr val="dk1"/>
              </a:fillRef>
              <a:effectRef idx="0">
                <a:schemeClr val="dk1"/>
              </a:effectRef>
              <a:fontRef idx="minor">
                <a:schemeClr val="tx1"/>
              </a:fontRef>
            </p:style>
          </p:cxnSp>
          <p:sp>
            <p:nvSpPr>
              <p:cNvPr id="9" name="Content Placeholder 2"/>
              <p:cNvSpPr txBox="1">
                <a:spLocks/>
              </p:cNvSpPr>
              <p:nvPr/>
            </p:nvSpPr>
            <p:spPr>
              <a:xfrm>
                <a:off x="2675022" y="2514601"/>
                <a:ext cx="1524000" cy="7619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Lucida Sans" pitchFamily="34" charset="0"/>
                    <a:ea typeface="+mn-ea"/>
                    <a:cs typeface="Lucida Sans" pitchFamily="34" charset="0"/>
                  </a:rPr>
                  <a:t>	Senior Employee at PHA</a:t>
                </a:r>
                <a:endParaRPr kumimoji="0" lang="en-US" sz="1400" b="0" i="0" u="none" strike="noStrike" kern="1200" cap="none" spc="0" normalizeH="0" baseline="0" noProof="0" dirty="0">
                  <a:ln>
                    <a:noFill/>
                  </a:ln>
                  <a:solidFill>
                    <a:schemeClr val="tx1"/>
                  </a:solidFill>
                  <a:effectLst/>
                  <a:uLnTx/>
                  <a:uFillTx/>
                  <a:latin typeface="Lucida Sans" pitchFamily="34" charset="0"/>
                  <a:ea typeface="+mn-ea"/>
                  <a:cs typeface="Lucida Sans" pitchFamily="34" charset="0"/>
                </a:endParaRPr>
              </a:p>
            </p:txBody>
          </p:sp>
          <p:cxnSp>
            <p:nvCxnSpPr>
              <p:cNvPr id="10" name="Straight Connector 9"/>
              <p:cNvCxnSpPr/>
              <p:nvPr/>
            </p:nvCxnSpPr>
            <p:spPr>
              <a:xfrm>
                <a:off x="2590800" y="3121192"/>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572000" y="3096126"/>
                <a:ext cx="0" cy="762000"/>
              </a:xfrm>
              <a:prstGeom prst="line">
                <a:avLst/>
              </a:prstGeom>
            </p:spPr>
            <p:style>
              <a:lnRef idx="1">
                <a:schemeClr val="dk1"/>
              </a:lnRef>
              <a:fillRef idx="0">
                <a:schemeClr val="dk1"/>
              </a:fillRef>
              <a:effectRef idx="0">
                <a:schemeClr val="dk1"/>
              </a:effectRef>
              <a:fontRef idx="minor">
                <a:schemeClr val="tx1"/>
              </a:fontRef>
            </p:style>
          </p:cxnSp>
          <p:sp>
            <p:nvSpPr>
              <p:cNvPr id="12" name="Content Placeholder 2"/>
              <p:cNvSpPr txBox="1">
                <a:spLocks/>
              </p:cNvSpPr>
              <p:nvPr/>
            </p:nvSpPr>
            <p:spPr>
              <a:xfrm>
                <a:off x="3581400" y="2514601"/>
                <a:ext cx="1676400" cy="7619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Lucida Sans" pitchFamily="34" charset="0"/>
                    <a:ea typeface="+mn-ea"/>
                    <a:cs typeface="Lucida Sans" pitchFamily="34" charset="0"/>
                  </a:rPr>
                  <a:t>	Leaves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a:latin typeface="Lucida Sans" pitchFamily="34" charset="0"/>
                    <a:cs typeface="Lucida Sans" pitchFamily="34" charset="0"/>
                  </a:rPr>
                  <a:t>	</a:t>
                </a:r>
                <a:r>
                  <a:rPr kumimoji="0" lang="en-US" sz="1400" b="0" i="0" u="none" strike="noStrike" kern="1200" cap="none" spc="0" normalizeH="0" baseline="0" noProof="0" dirty="0" smtClean="0">
                    <a:ln>
                      <a:noFill/>
                    </a:ln>
                    <a:solidFill>
                      <a:schemeClr val="tx1"/>
                    </a:solidFill>
                    <a:effectLst/>
                    <a:uLnTx/>
                    <a:uFillTx/>
                    <a:latin typeface="Lucida Sans" pitchFamily="34" charset="0"/>
                    <a:ea typeface="+mn-ea"/>
                    <a:cs typeface="Lucida Sans" pitchFamily="34" charset="0"/>
                  </a:rPr>
                  <a:t>PHA</a:t>
                </a:r>
                <a:endParaRPr kumimoji="0" lang="en-US" sz="1400" b="0" i="0" u="none" strike="noStrike" kern="1200" cap="none" spc="0" normalizeH="0" baseline="0" noProof="0" dirty="0">
                  <a:ln>
                    <a:noFill/>
                  </a:ln>
                  <a:solidFill>
                    <a:schemeClr val="tx1"/>
                  </a:solidFill>
                  <a:effectLst/>
                  <a:uLnTx/>
                  <a:uFillTx/>
                  <a:latin typeface="Lucida Sans" pitchFamily="34" charset="0"/>
                  <a:ea typeface="+mn-ea"/>
                  <a:cs typeface="Lucida Sans" pitchFamily="34" charset="0"/>
                </a:endParaRPr>
              </a:p>
            </p:txBody>
          </p:sp>
          <p:sp>
            <p:nvSpPr>
              <p:cNvPr id="13" name="Content Placeholder 2"/>
              <p:cNvSpPr txBox="1">
                <a:spLocks/>
              </p:cNvSpPr>
              <p:nvPr/>
            </p:nvSpPr>
            <p:spPr>
              <a:xfrm>
                <a:off x="1676400" y="4343401"/>
                <a:ext cx="1524000" cy="457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Lucida Sans" pitchFamily="34" charset="0"/>
                    <a:ea typeface="+mn-ea"/>
                    <a:cs typeface="Lucida Sans" pitchFamily="34" charset="0"/>
                  </a:rPr>
                  <a:t>	One Year</a:t>
                </a:r>
                <a:endParaRPr kumimoji="0" lang="en-US" sz="1400" b="0" i="0" u="none" strike="noStrike" kern="1200" cap="none" spc="0" normalizeH="0" baseline="0" noProof="0" dirty="0">
                  <a:ln>
                    <a:noFill/>
                  </a:ln>
                  <a:solidFill>
                    <a:schemeClr val="bg1"/>
                  </a:solidFill>
                  <a:effectLst/>
                  <a:uLnTx/>
                  <a:uFillTx/>
                  <a:latin typeface="Lucida Sans" pitchFamily="34" charset="0"/>
                  <a:ea typeface="+mn-ea"/>
                  <a:cs typeface="Lucida Sans" pitchFamily="34" charset="0"/>
                </a:endParaRPr>
              </a:p>
            </p:txBody>
          </p:sp>
        </p:grpSp>
      </p:grpSp>
      <p:sp>
        <p:nvSpPr>
          <p:cNvPr id="23" name="Left Arrow 22"/>
          <p:cNvSpPr/>
          <p:nvPr/>
        </p:nvSpPr>
        <p:spPr>
          <a:xfrm>
            <a:off x="2514600" y="4267200"/>
            <a:ext cx="3962400" cy="6096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One Year</a:t>
            </a:r>
            <a:endParaRPr lang="en-US" dirty="0"/>
          </a:p>
        </p:txBody>
      </p:sp>
      <p:cxnSp>
        <p:nvCxnSpPr>
          <p:cNvPr id="15" name="Straight Connector 14"/>
          <p:cNvCxnSpPr/>
          <p:nvPr/>
        </p:nvCxnSpPr>
        <p:spPr>
          <a:xfrm>
            <a:off x="3128211" y="3261560"/>
            <a:ext cx="0" cy="533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4183981" y="3276599"/>
            <a:ext cx="0" cy="533400"/>
          </a:xfrm>
          <a:prstGeom prst="line">
            <a:avLst/>
          </a:prstGeom>
        </p:spPr>
        <p:style>
          <a:lnRef idx="1">
            <a:schemeClr val="accent2"/>
          </a:lnRef>
          <a:fillRef idx="0">
            <a:schemeClr val="accent2"/>
          </a:fillRef>
          <a:effectRef idx="0">
            <a:schemeClr val="accent2"/>
          </a:effectRef>
          <a:fontRef idx="minor">
            <a:schemeClr val="tx1"/>
          </a:fontRef>
        </p:style>
      </p:cxnSp>
      <p:sp>
        <p:nvSpPr>
          <p:cNvPr id="20" name="Content Placeholder 2"/>
          <p:cNvSpPr txBox="1">
            <a:spLocks/>
          </p:cNvSpPr>
          <p:nvPr/>
        </p:nvSpPr>
        <p:spPr>
          <a:xfrm>
            <a:off x="3128211" y="3428998"/>
            <a:ext cx="1055770" cy="401053"/>
          </a:xfrm>
          <a:prstGeom prst="rect">
            <a:avLst/>
          </a:prstGeom>
          <a:solidFill>
            <a:srgbClr val="C00000"/>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bg1"/>
                </a:solidFill>
                <a:effectLst/>
                <a:uLnTx/>
                <a:uFillTx/>
                <a:latin typeface="Lucida Sans" pitchFamily="34" charset="0"/>
                <a:cs typeface="Lucida Sans" pitchFamily="34" charset="0"/>
              </a:rPr>
              <a:t>Detail</a:t>
            </a:r>
            <a:endParaRPr kumimoji="0" lang="en-US" sz="900" b="0" i="0" u="none" strike="noStrike" kern="1200" cap="none" spc="0" normalizeH="0" baseline="0" noProof="0" dirty="0" smtClean="0">
              <a:ln>
                <a:noFill/>
              </a:ln>
              <a:solidFill>
                <a:schemeClr val="bg1"/>
              </a:solidFill>
              <a:effectLst/>
              <a:uLnTx/>
              <a:uFillTx/>
              <a:latin typeface="Lucida Sans" pitchFamily="34" charset="0"/>
              <a:cs typeface="Lucida Sans"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900" dirty="0" smtClean="0">
                <a:solidFill>
                  <a:schemeClr val="bg1"/>
                </a:solidFill>
                <a:latin typeface="Lucida Sans" pitchFamily="34" charset="0"/>
                <a:cs typeface="Lucida Sans" pitchFamily="34" charset="0"/>
              </a:rPr>
              <a:t>May-Aug 2015</a:t>
            </a:r>
            <a:endParaRPr kumimoji="0" lang="en-US" sz="1200" b="0" i="0" u="none" strike="noStrike" kern="1200" cap="none" spc="0" normalizeH="0" baseline="0" noProof="0" dirty="0">
              <a:ln>
                <a:noFill/>
              </a:ln>
              <a:solidFill>
                <a:schemeClr val="bg1"/>
              </a:solidFill>
              <a:effectLst/>
              <a:uLnTx/>
              <a:uFillTx/>
              <a:latin typeface="Lucida Sans" pitchFamily="34" charset="0"/>
              <a:ea typeface="+mn-ea"/>
              <a:cs typeface="Lucida Sans" pitchFamily="34" charset="0"/>
            </a:endParaRPr>
          </a:p>
        </p:txBody>
      </p:sp>
      <p:sp>
        <p:nvSpPr>
          <p:cNvPr id="18" name="5-Point Star 17"/>
          <p:cNvSpPr/>
          <p:nvPr/>
        </p:nvSpPr>
        <p:spPr>
          <a:xfrm>
            <a:off x="6267451" y="3261560"/>
            <a:ext cx="419100" cy="3148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txBox="1">
            <a:spLocks/>
          </p:cNvSpPr>
          <p:nvPr/>
        </p:nvSpPr>
        <p:spPr>
          <a:xfrm>
            <a:off x="5863389" y="3858125"/>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March 2016</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
        <p:nvSpPr>
          <p:cNvPr id="25" name="Content Placeholder 2"/>
          <p:cNvSpPr txBox="1">
            <a:spLocks/>
          </p:cNvSpPr>
          <p:nvPr/>
        </p:nvSpPr>
        <p:spPr>
          <a:xfrm>
            <a:off x="3882190" y="3858125"/>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Sept. 2015</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
        <p:nvSpPr>
          <p:cNvPr id="26" name="Content Placeholder 2"/>
          <p:cNvSpPr txBox="1">
            <a:spLocks/>
          </p:cNvSpPr>
          <p:nvPr/>
        </p:nvSpPr>
        <p:spPr>
          <a:xfrm>
            <a:off x="1900991" y="3820024"/>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March 2015</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Tree>
    <p:extLst>
      <p:ext uri="{BB962C8B-B14F-4D97-AF65-F5344CB8AC3E}">
        <p14:creationId xmlns:p14="http://schemas.microsoft.com/office/powerpoint/2010/main" val="239317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r.photos2.fotosearch.com/bthumb/CSP/CSP586/k58688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68095"/>
            <a:ext cx="2609850" cy="2302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Former Agency</a:t>
            </a:r>
            <a:endParaRPr lang="en-US" sz="3600" dirty="0"/>
          </a:p>
        </p:txBody>
      </p:sp>
      <p:sp>
        <p:nvSpPr>
          <p:cNvPr id="3" name="Content Placeholder 2"/>
          <p:cNvSpPr>
            <a:spLocks noGrp="1"/>
          </p:cNvSpPr>
          <p:nvPr>
            <p:ph idx="1"/>
          </p:nvPr>
        </p:nvSpPr>
        <p:spPr>
          <a:xfrm>
            <a:off x="246687" y="2257926"/>
            <a:ext cx="3733800" cy="4572000"/>
          </a:xfrm>
        </p:spPr>
        <p:txBody>
          <a:bodyPr>
            <a:normAutofit/>
          </a:bodyPr>
          <a:lstStyle/>
          <a:p>
            <a:endParaRPr lang="en-US" sz="2400" dirty="0" smtClean="0"/>
          </a:p>
          <a:p>
            <a:r>
              <a:rPr lang="en-US" sz="2400" dirty="0" smtClean="0"/>
              <a:t>Meet with officials at the Department of Health and Human Services (HHS)</a:t>
            </a: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21</a:t>
            </a:fld>
            <a:endParaRPr lang="en-US"/>
          </a:p>
        </p:txBody>
      </p:sp>
      <p:sp>
        <p:nvSpPr>
          <p:cNvPr id="6" name="Rectangle 5"/>
          <p:cNvSpPr/>
          <p:nvPr/>
        </p:nvSpPr>
        <p:spPr>
          <a:xfrm>
            <a:off x="4114800" y="2438400"/>
            <a:ext cx="4264152"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He may </a:t>
            </a:r>
            <a:r>
              <a:rPr lang="en-US" sz="2400" dirty="0" smtClean="0"/>
              <a:t>meet with HHS officials since </a:t>
            </a:r>
            <a:r>
              <a:rPr lang="en-US" sz="2400" dirty="0"/>
              <a:t>a communication to or appearance before such persons is not made to or before </a:t>
            </a:r>
            <a:r>
              <a:rPr lang="en-US" sz="2400" dirty="0" smtClean="0"/>
              <a:t>his former agency</a:t>
            </a:r>
            <a:endParaRPr lang="en-US" sz="2000" b="1" dirty="0"/>
          </a:p>
        </p:txBody>
      </p:sp>
    </p:spTree>
    <p:extLst>
      <p:ext uri="{BB962C8B-B14F-4D97-AF65-F5344CB8AC3E}">
        <p14:creationId xmlns:p14="http://schemas.microsoft.com/office/powerpoint/2010/main" val="175877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r.photos2.fotosearch.com/bthumb/CSP/CSP586/k58688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438400"/>
            <a:ext cx="2649889" cy="2338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Former Agency</a:t>
            </a:r>
            <a:endParaRPr lang="en-US" sz="3600" dirty="0"/>
          </a:p>
        </p:txBody>
      </p:sp>
      <p:sp>
        <p:nvSpPr>
          <p:cNvPr id="3" name="Content Placeholder 2"/>
          <p:cNvSpPr>
            <a:spLocks noGrp="1"/>
          </p:cNvSpPr>
          <p:nvPr>
            <p:ph idx="1"/>
          </p:nvPr>
        </p:nvSpPr>
        <p:spPr>
          <a:xfrm>
            <a:off x="381000" y="1981200"/>
            <a:ext cx="3429000" cy="4572000"/>
          </a:xfrm>
        </p:spPr>
        <p:txBody>
          <a:bodyPr>
            <a:normAutofit/>
          </a:bodyPr>
          <a:lstStyle/>
          <a:p>
            <a:endParaRPr lang="en-US" sz="2400" dirty="0" smtClean="0"/>
          </a:p>
          <a:p>
            <a:r>
              <a:rPr lang="en-US" sz="2400" dirty="0" smtClean="0"/>
              <a:t>Meet with officials at the Department of HHS</a:t>
            </a:r>
          </a:p>
          <a:p>
            <a:pPr lvl="1"/>
            <a:r>
              <a:rPr lang="en-US" sz="2100" dirty="0" smtClean="0"/>
              <a:t>In attendance: PHA employee detailed in HHS</a:t>
            </a: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22</a:t>
            </a:fld>
            <a:endParaRPr lang="en-US"/>
          </a:p>
        </p:txBody>
      </p:sp>
      <p:sp>
        <p:nvSpPr>
          <p:cNvPr id="6" name="Rectangle 5"/>
          <p:cNvSpPr/>
          <p:nvPr/>
        </p:nvSpPr>
        <p:spPr>
          <a:xfrm>
            <a:off x="4114800" y="2438400"/>
            <a:ext cx="4264152" cy="2362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He </a:t>
            </a:r>
            <a:r>
              <a:rPr lang="en-US" sz="2400" dirty="0" smtClean="0"/>
              <a:t>may not make communications to or appearances before PHA employees on detail to another agency.</a:t>
            </a:r>
            <a:endParaRPr lang="en-US" sz="2000" b="1" dirty="0"/>
          </a:p>
        </p:txBody>
      </p:sp>
    </p:spTree>
    <p:extLst>
      <p:ext uri="{BB962C8B-B14F-4D97-AF65-F5344CB8AC3E}">
        <p14:creationId xmlns:p14="http://schemas.microsoft.com/office/powerpoint/2010/main" val="403506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tcountry987.com/wp-content/uploads/2015/07/70-Free-Retro-Clipart-Illustration-Of-A-Worried-Businessman-Holding-Large-Bill-Statement-217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08025"/>
            <a:ext cx="1730629" cy="2392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Former Agency</a:t>
            </a:r>
            <a:endParaRPr lang="en-US" sz="3600" dirty="0"/>
          </a:p>
        </p:txBody>
      </p:sp>
      <p:sp>
        <p:nvSpPr>
          <p:cNvPr id="3" name="Content Placeholder 2"/>
          <p:cNvSpPr>
            <a:spLocks noGrp="1"/>
          </p:cNvSpPr>
          <p:nvPr>
            <p:ph idx="1"/>
          </p:nvPr>
        </p:nvSpPr>
        <p:spPr>
          <a:xfrm>
            <a:off x="381000" y="2286000"/>
            <a:ext cx="3276600" cy="4572000"/>
          </a:xfrm>
        </p:spPr>
        <p:txBody>
          <a:bodyPr>
            <a:normAutofit/>
          </a:bodyPr>
          <a:lstStyle/>
          <a:p>
            <a:endParaRPr lang="en-US" sz="2400" dirty="0" smtClean="0"/>
          </a:p>
          <a:p>
            <a:r>
              <a:rPr lang="en-US" sz="2400" dirty="0" smtClean="0"/>
              <a:t>Lobby key Members of Congress on behalf of clients </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23</a:t>
            </a:fld>
            <a:endParaRPr lang="en-US"/>
          </a:p>
        </p:txBody>
      </p:sp>
      <p:sp>
        <p:nvSpPr>
          <p:cNvPr id="6" name="Rectangle 5"/>
          <p:cNvSpPr/>
          <p:nvPr/>
        </p:nvSpPr>
        <p:spPr>
          <a:xfrm>
            <a:off x="4219638" y="2362200"/>
            <a:ext cx="4264152"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He may contact Members of Congress or their staff since a communication to or appearance before such persons is not made to or before </a:t>
            </a:r>
            <a:r>
              <a:rPr lang="en-US" sz="2400" dirty="0" smtClean="0"/>
              <a:t>his former agency</a:t>
            </a:r>
            <a:endParaRPr lang="en-US" sz="2000" b="1" dirty="0"/>
          </a:p>
        </p:txBody>
      </p:sp>
    </p:spTree>
    <p:extLst>
      <p:ext uri="{BB962C8B-B14F-4D97-AF65-F5344CB8AC3E}">
        <p14:creationId xmlns:p14="http://schemas.microsoft.com/office/powerpoint/2010/main" val="1199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atcountry987.com/wp-content/uploads/2015/07/70-Free-Retro-Clipart-Illustration-Of-A-Worried-Businessman-Holding-Large-Bill-Statement-217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90800"/>
            <a:ext cx="1730629" cy="2392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Former Agency</a:t>
            </a:r>
            <a:endParaRPr lang="en-US" sz="3600" dirty="0"/>
          </a:p>
        </p:txBody>
      </p:sp>
      <p:sp>
        <p:nvSpPr>
          <p:cNvPr id="3" name="Content Placeholder 2"/>
          <p:cNvSpPr>
            <a:spLocks noGrp="1"/>
          </p:cNvSpPr>
          <p:nvPr>
            <p:ph idx="1"/>
          </p:nvPr>
        </p:nvSpPr>
        <p:spPr>
          <a:xfrm>
            <a:off x="381000" y="1981200"/>
            <a:ext cx="3505200" cy="4572000"/>
          </a:xfrm>
        </p:spPr>
        <p:txBody>
          <a:bodyPr>
            <a:normAutofit/>
          </a:bodyPr>
          <a:lstStyle/>
          <a:p>
            <a:endParaRPr lang="en-US" sz="2400" dirty="0" smtClean="0"/>
          </a:p>
          <a:p>
            <a:r>
              <a:rPr lang="en-US" sz="2400" dirty="0" smtClean="0"/>
              <a:t>Lobby key Members of Congress on behalf of clients</a:t>
            </a:r>
          </a:p>
          <a:p>
            <a:pPr lvl="1"/>
            <a:r>
              <a:rPr lang="en-US" sz="2100" dirty="0" smtClean="0"/>
              <a:t>OMB (component of EOP) employees in attendance at meeting with Congressman</a:t>
            </a:r>
            <a:endParaRPr lang="en-US" sz="21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24</a:t>
            </a:fld>
            <a:endParaRPr lang="en-US"/>
          </a:p>
        </p:txBody>
      </p:sp>
      <p:sp>
        <p:nvSpPr>
          <p:cNvPr id="6" name="Rectangle 5"/>
          <p:cNvSpPr/>
          <p:nvPr/>
        </p:nvSpPr>
        <p:spPr>
          <a:xfrm>
            <a:off x="4114800" y="1981200"/>
            <a:ext cx="4264152" cy="388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smtClean="0"/>
              <a:t>Roger may </a:t>
            </a:r>
            <a:r>
              <a:rPr lang="en-US" sz="2400" dirty="0"/>
              <a:t>not argue his </a:t>
            </a:r>
            <a:r>
              <a:rPr lang="en-US" sz="2400" dirty="0" smtClean="0"/>
              <a:t>client’s </a:t>
            </a:r>
            <a:r>
              <a:rPr lang="en-US" sz="2400" dirty="0"/>
              <a:t>position at that meeting since his arguments would unavoidably be directed to the </a:t>
            </a:r>
            <a:r>
              <a:rPr lang="en-US" sz="2400" dirty="0" smtClean="0"/>
              <a:t>OMB employee </a:t>
            </a:r>
            <a:r>
              <a:rPr lang="en-US" sz="2400" dirty="0"/>
              <a:t>in his capacity as an employee of </a:t>
            </a:r>
            <a:r>
              <a:rPr lang="en-US" sz="2400" dirty="0" smtClean="0"/>
              <a:t>the OMB (a component of EOP, Roger’s former agency).</a:t>
            </a:r>
            <a:endParaRPr lang="en-US" sz="2000" b="1" dirty="0"/>
          </a:p>
        </p:txBody>
      </p:sp>
    </p:spTree>
    <p:extLst>
      <p:ext uri="{BB962C8B-B14F-4D97-AF65-F5344CB8AC3E}">
        <p14:creationId xmlns:p14="http://schemas.microsoft.com/office/powerpoint/2010/main" val="13905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hesuperorganizeruniverse.files.wordpress.com/2014/09/school-board-350x1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549" y="2895600"/>
            <a:ext cx="6199251" cy="34538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Former Agency</a:t>
            </a:r>
            <a:endParaRPr lang="en-US" sz="3600" dirty="0"/>
          </a:p>
        </p:txBody>
      </p:sp>
      <p:sp>
        <p:nvSpPr>
          <p:cNvPr id="3" name="Content Placeholder 2"/>
          <p:cNvSpPr>
            <a:spLocks noGrp="1"/>
          </p:cNvSpPr>
          <p:nvPr>
            <p:ph idx="1"/>
          </p:nvPr>
        </p:nvSpPr>
        <p:spPr>
          <a:xfrm>
            <a:off x="381000" y="1981200"/>
            <a:ext cx="8534400" cy="4572000"/>
          </a:xfrm>
        </p:spPr>
        <p:txBody>
          <a:bodyPr>
            <a:normAutofit/>
          </a:bodyPr>
          <a:lstStyle/>
          <a:p>
            <a:r>
              <a:rPr lang="en-US" sz="2400" dirty="0" smtClean="0"/>
              <a:t>Serve on panel at a conference attended by PHA employees </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25</a:t>
            </a:fld>
            <a:endParaRPr lang="en-US"/>
          </a:p>
        </p:txBody>
      </p:sp>
      <p:sp>
        <p:nvSpPr>
          <p:cNvPr id="6" name="Rectangle 5"/>
          <p:cNvSpPr/>
          <p:nvPr/>
        </p:nvSpPr>
        <p:spPr>
          <a:xfrm>
            <a:off x="381000" y="2895600"/>
            <a:ext cx="8385048"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A</a:t>
            </a:r>
            <a:r>
              <a:rPr lang="en-US" sz="2000" dirty="0"/>
              <a:t> former senior employee who addresses a public gathering or a conference, seminar, or similar forum as a speaker or panel participant will not be considered to make a prohibited communication or appearance if the forum:</a:t>
            </a:r>
          </a:p>
          <a:p>
            <a:pPr marL="342900" indent="-342900">
              <a:buFont typeface="Arial" panose="020B0604020202020204" pitchFamily="34" charset="0"/>
              <a:buChar char="•"/>
            </a:pPr>
            <a:r>
              <a:rPr lang="en-US" sz="2000" dirty="0" smtClean="0"/>
              <a:t>Is </a:t>
            </a:r>
            <a:r>
              <a:rPr lang="en-US" sz="2000" dirty="0"/>
              <a:t>not sponsored or co-sponsored by the former senior employee's former </a:t>
            </a:r>
            <a:r>
              <a:rPr lang="en-US" sz="2000" dirty="0" smtClean="0"/>
              <a:t>agency;</a:t>
            </a:r>
          </a:p>
          <a:p>
            <a:pPr marL="342900" indent="-342900">
              <a:buFont typeface="Arial" panose="020B0604020202020204" pitchFamily="34" charset="0"/>
              <a:buChar char="•"/>
            </a:pPr>
            <a:r>
              <a:rPr lang="en-US" sz="2000" dirty="0" smtClean="0"/>
              <a:t>Is </a:t>
            </a:r>
            <a:r>
              <a:rPr lang="en-US" sz="2000" dirty="0"/>
              <a:t>attended by a large number of people; </a:t>
            </a:r>
            <a:r>
              <a:rPr lang="en-US" sz="2000" dirty="0" smtClean="0"/>
              <a:t>and</a:t>
            </a:r>
          </a:p>
          <a:p>
            <a:pPr marL="342900" indent="-342900">
              <a:buFont typeface="Arial" panose="020B0604020202020204" pitchFamily="34" charset="0"/>
              <a:buChar char="•"/>
            </a:pPr>
            <a:r>
              <a:rPr lang="en-US" sz="2000" dirty="0" smtClean="0"/>
              <a:t>A </a:t>
            </a:r>
            <a:r>
              <a:rPr lang="en-US" sz="2000" dirty="0"/>
              <a:t>significant proportion of those attending are not employees of the former senior employee's former agency.</a:t>
            </a:r>
          </a:p>
        </p:txBody>
      </p:sp>
    </p:spTree>
    <p:extLst>
      <p:ext uri="{BB962C8B-B14F-4D97-AF65-F5344CB8AC3E}">
        <p14:creationId xmlns:p14="http://schemas.microsoft.com/office/powerpoint/2010/main" val="239100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On Behalf of Another</a:t>
            </a:r>
            <a:endParaRPr lang="en-US" sz="3600" dirty="0"/>
          </a:p>
        </p:txBody>
      </p:sp>
      <p:sp>
        <p:nvSpPr>
          <p:cNvPr id="3" name="Content Placeholder 2"/>
          <p:cNvSpPr>
            <a:spLocks noGrp="1"/>
          </p:cNvSpPr>
          <p:nvPr>
            <p:ph idx="1"/>
          </p:nvPr>
        </p:nvSpPr>
        <p:spPr>
          <a:xfrm>
            <a:off x="381000" y="1981200"/>
            <a:ext cx="8153400" cy="4572000"/>
          </a:xfrm>
        </p:spPr>
        <p:txBody>
          <a:bodyPr>
            <a:normAutofit fontScale="92500" lnSpcReduction="10000"/>
          </a:bodyPr>
          <a:lstStyle/>
          <a:p>
            <a:pPr fontAlgn="base"/>
            <a:r>
              <a:rPr lang="en-US" sz="2400" dirty="0"/>
              <a:t>A former employee makes a communication or appearance on behalf of another person </a:t>
            </a:r>
            <a:r>
              <a:rPr lang="en-US" sz="2400" dirty="0" smtClean="0"/>
              <a:t>if: </a:t>
            </a:r>
          </a:p>
          <a:p>
            <a:pPr marL="0" indent="0" fontAlgn="base">
              <a:buNone/>
            </a:pPr>
            <a:endParaRPr lang="en-US" sz="2400" dirty="0" smtClean="0"/>
          </a:p>
          <a:p>
            <a:pPr lvl="1" fontAlgn="base"/>
            <a:r>
              <a:rPr lang="en-US" sz="2400" dirty="0" smtClean="0"/>
              <a:t>The </a:t>
            </a:r>
            <a:r>
              <a:rPr lang="en-US" sz="2400" dirty="0"/>
              <a:t>former employee </a:t>
            </a:r>
            <a:r>
              <a:rPr lang="en-US" sz="2400" dirty="0" smtClean="0"/>
              <a:t>is </a:t>
            </a:r>
            <a:r>
              <a:rPr lang="en-US" sz="2400" u="sng" dirty="0" smtClean="0"/>
              <a:t>acting </a:t>
            </a:r>
            <a:r>
              <a:rPr lang="en-US" sz="2400" u="sng" dirty="0"/>
              <a:t>as the other person's agent or </a:t>
            </a:r>
            <a:r>
              <a:rPr lang="en-US" sz="2400" u="sng" dirty="0" smtClean="0"/>
              <a:t>attorney</a:t>
            </a:r>
            <a:r>
              <a:rPr lang="en-US" sz="2400" dirty="0" smtClean="0"/>
              <a:t>, </a:t>
            </a:r>
            <a:r>
              <a:rPr lang="en-US" sz="2400" b="1" dirty="0" smtClean="0"/>
              <a:t>OR</a:t>
            </a:r>
          </a:p>
          <a:p>
            <a:pPr marL="0" indent="0" fontAlgn="base">
              <a:buNone/>
            </a:pPr>
            <a:endParaRPr lang="en-US" sz="2400" dirty="0"/>
          </a:p>
          <a:p>
            <a:pPr lvl="1" fontAlgn="base"/>
            <a:r>
              <a:rPr lang="en-US" sz="2400" dirty="0" smtClean="0"/>
              <a:t>The </a:t>
            </a:r>
            <a:r>
              <a:rPr lang="en-US" sz="2400" dirty="0"/>
              <a:t>former employee is </a:t>
            </a:r>
            <a:r>
              <a:rPr lang="en-US" sz="2400" u="sng" dirty="0"/>
              <a:t>acting with the consent of the other person</a:t>
            </a:r>
            <a:r>
              <a:rPr lang="en-US" sz="2400" dirty="0"/>
              <a:t>, whether express or </a:t>
            </a:r>
            <a:r>
              <a:rPr lang="en-US" sz="2400" dirty="0" smtClean="0"/>
              <a:t>implied, </a:t>
            </a:r>
            <a:r>
              <a:rPr lang="en-US" sz="2400" b="1" dirty="0" smtClean="0"/>
              <a:t>AND</a:t>
            </a:r>
          </a:p>
          <a:p>
            <a:pPr marL="457200" lvl="1" indent="0" fontAlgn="base">
              <a:buNone/>
            </a:pPr>
            <a:endParaRPr lang="en-US" sz="2400" dirty="0" smtClean="0"/>
          </a:p>
          <a:p>
            <a:pPr lvl="1" fontAlgn="base"/>
            <a:r>
              <a:rPr lang="en-US" sz="2400" dirty="0" smtClean="0"/>
              <a:t>The </a:t>
            </a:r>
            <a:r>
              <a:rPr lang="en-US" sz="2400" dirty="0"/>
              <a:t>former employee is </a:t>
            </a:r>
            <a:r>
              <a:rPr lang="en-US" sz="2400" u="sng" dirty="0"/>
              <a:t>acting subject to some degree of control</a:t>
            </a:r>
            <a:r>
              <a:rPr lang="en-US" sz="2400" dirty="0"/>
              <a:t> or direction by the other person in relation to the communication or appearance.</a:t>
            </a:r>
          </a:p>
          <a:p>
            <a:endParaRPr lang="en-US" sz="19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26</a:t>
            </a:fld>
            <a:endParaRPr lang="en-US"/>
          </a:p>
        </p:txBody>
      </p:sp>
    </p:spTree>
    <p:extLst>
      <p:ext uri="{BB962C8B-B14F-4D97-AF65-F5344CB8AC3E}">
        <p14:creationId xmlns:p14="http://schemas.microsoft.com/office/powerpoint/2010/main" val="2998113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Matter on which Former Senior Employee Seeks Official Action</a:t>
            </a:r>
            <a:endParaRPr lang="en-US" sz="3600" dirty="0"/>
          </a:p>
        </p:txBody>
      </p:sp>
      <p:sp>
        <p:nvSpPr>
          <p:cNvPr id="3" name="Content Placeholder 2"/>
          <p:cNvSpPr>
            <a:spLocks noGrp="1"/>
          </p:cNvSpPr>
          <p:nvPr>
            <p:ph idx="1"/>
          </p:nvPr>
        </p:nvSpPr>
        <p:spPr>
          <a:xfrm>
            <a:off x="381000" y="1981200"/>
            <a:ext cx="8153400" cy="4572000"/>
          </a:xfrm>
        </p:spPr>
        <p:txBody>
          <a:bodyPr>
            <a:normAutofit/>
          </a:bodyPr>
          <a:lstStyle/>
          <a:p>
            <a:r>
              <a:rPr lang="en-US" sz="2000" dirty="0" smtClean="0"/>
              <a:t>Representational </a:t>
            </a:r>
            <a:r>
              <a:rPr lang="en-US" sz="2000" dirty="0"/>
              <a:t>bar applies with respect to </a:t>
            </a:r>
            <a:r>
              <a:rPr lang="en-US" sz="2000" u="sng" dirty="0"/>
              <a:t>any </a:t>
            </a:r>
            <a:r>
              <a:rPr lang="en-US" sz="2000" u="sng" dirty="0" smtClean="0"/>
              <a:t>matter</a:t>
            </a:r>
            <a:r>
              <a:rPr lang="en-US" sz="2000" dirty="0"/>
              <a:t> </a:t>
            </a:r>
            <a:r>
              <a:rPr lang="en-US" sz="2000" dirty="0" smtClean="0"/>
              <a:t>concerning </a:t>
            </a:r>
            <a:r>
              <a:rPr lang="en-US" sz="2000" dirty="0"/>
              <a:t>which the former senior employee is </a:t>
            </a:r>
            <a:r>
              <a:rPr lang="en-US" sz="2000" u="sng" dirty="0"/>
              <a:t>seeking official action</a:t>
            </a:r>
            <a:r>
              <a:rPr lang="en-US" sz="2000" dirty="0"/>
              <a:t> by a current employee of such agency on behalf of any other person </a:t>
            </a:r>
          </a:p>
          <a:p>
            <a:endParaRPr lang="en-US" sz="2000" dirty="0" smtClean="0"/>
          </a:p>
          <a:p>
            <a:pPr lvl="1"/>
            <a:r>
              <a:rPr lang="en-US" sz="2000" dirty="0" smtClean="0"/>
              <a:t>Does not require that the matter involve a </a:t>
            </a:r>
            <a:r>
              <a:rPr lang="en-US" sz="2000" dirty="0"/>
              <a:t>specific </a:t>
            </a:r>
            <a:r>
              <a:rPr lang="en-US" sz="2000" dirty="0" smtClean="0"/>
              <a:t>party </a:t>
            </a:r>
          </a:p>
          <a:p>
            <a:pPr marL="457200" lvl="1" indent="0">
              <a:buNone/>
            </a:pPr>
            <a:endParaRPr lang="en-US" sz="2000" dirty="0" smtClean="0"/>
          </a:p>
          <a:p>
            <a:pPr lvl="1"/>
            <a:r>
              <a:rPr lang="en-US" sz="2000" dirty="0" smtClean="0"/>
              <a:t>Does </a:t>
            </a:r>
            <a:r>
              <a:rPr lang="en-US" sz="2000" dirty="0"/>
              <a:t>not require that the </a:t>
            </a:r>
            <a:r>
              <a:rPr lang="en-US" sz="2000" dirty="0" smtClean="0"/>
              <a:t>former employee </a:t>
            </a:r>
            <a:r>
              <a:rPr lang="en-US" sz="2000" dirty="0"/>
              <a:t>have ever been in any way involved in the </a:t>
            </a:r>
            <a:r>
              <a:rPr lang="en-US" sz="2000" dirty="0" smtClean="0"/>
              <a:t>matter</a:t>
            </a:r>
          </a:p>
          <a:p>
            <a:pPr marL="457200" lvl="1" indent="0">
              <a:buNone/>
            </a:pPr>
            <a:r>
              <a:rPr lang="en-US" sz="2000" dirty="0" smtClean="0"/>
              <a:t> </a:t>
            </a:r>
          </a:p>
          <a:p>
            <a:pPr lvl="1"/>
            <a:r>
              <a:rPr lang="en-US" sz="2000" dirty="0" smtClean="0"/>
              <a:t>Does not require that the matter be previously pending at the former agency</a:t>
            </a:r>
          </a:p>
          <a:p>
            <a:pPr lvl="1"/>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27</a:t>
            </a:fld>
            <a:endParaRPr lang="en-US"/>
          </a:p>
        </p:txBody>
      </p:sp>
    </p:spTree>
    <p:extLst>
      <p:ext uri="{BB962C8B-B14F-4D97-AF65-F5344CB8AC3E}">
        <p14:creationId xmlns:p14="http://schemas.microsoft.com/office/powerpoint/2010/main" val="1694050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Length of Restriction</a:t>
            </a:r>
            <a:endParaRPr lang="en-US" sz="3600" dirty="0"/>
          </a:p>
        </p:txBody>
      </p:sp>
      <p:sp>
        <p:nvSpPr>
          <p:cNvPr id="3" name="Content Placeholder 2"/>
          <p:cNvSpPr>
            <a:spLocks noGrp="1"/>
          </p:cNvSpPr>
          <p:nvPr>
            <p:ph idx="1"/>
          </p:nvPr>
        </p:nvSpPr>
        <p:spPr>
          <a:xfrm>
            <a:off x="381000" y="1981200"/>
            <a:ext cx="8153400" cy="4572000"/>
          </a:xfrm>
        </p:spPr>
        <p:txBody>
          <a:bodyPr>
            <a:normAutofit fontScale="92500" lnSpcReduction="10000"/>
          </a:bodyPr>
          <a:lstStyle/>
          <a:p>
            <a:r>
              <a:rPr lang="en-US" sz="2800" dirty="0" smtClean="0"/>
              <a:t>One-year restriction</a:t>
            </a:r>
          </a:p>
          <a:p>
            <a:pPr marL="0" indent="0">
              <a:buNone/>
            </a:pPr>
            <a:endParaRPr lang="en-US" sz="2800" dirty="0" smtClean="0"/>
          </a:p>
          <a:p>
            <a:r>
              <a:rPr lang="en-US" sz="2800" dirty="0" smtClean="0"/>
              <a:t>Measured from the date when the employee </a:t>
            </a:r>
            <a:r>
              <a:rPr lang="en-US" sz="2800" u="sng" dirty="0" smtClean="0"/>
              <a:t>ceases to serve in a senior employee position</a:t>
            </a:r>
          </a:p>
          <a:p>
            <a:pPr lvl="1"/>
            <a:r>
              <a:rPr lang="en-US" sz="2000" u="sng" dirty="0" smtClean="0"/>
              <a:t>Not</a:t>
            </a:r>
            <a:r>
              <a:rPr lang="en-US" sz="2000" dirty="0" smtClean="0"/>
              <a:t> measured from the date when the employee terminates Government service (unless those events occur simultaneously)</a:t>
            </a:r>
          </a:p>
          <a:p>
            <a:pPr marL="457200" lvl="1" indent="0">
              <a:buNone/>
            </a:pPr>
            <a:endParaRPr lang="en-US" sz="2000" dirty="0" smtClean="0"/>
          </a:p>
          <a:p>
            <a:r>
              <a:rPr lang="en-US" sz="2800" dirty="0" smtClean="0"/>
              <a:t>E.O</a:t>
            </a:r>
            <a:r>
              <a:rPr lang="en-US" sz="2800" dirty="0"/>
              <a:t>. 13490, “Ethics Pledge</a:t>
            </a:r>
            <a:r>
              <a:rPr lang="en-US" sz="2800" dirty="0" smtClean="0"/>
              <a:t>”</a:t>
            </a:r>
          </a:p>
          <a:p>
            <a:pPr lvl="1"/>
            <a:r>
              <a:rPr lang="en-US" sz="2000" dirty="0" smtClean="0"/>
              <a:t>Paragraph 4:  For </a:t>
            </a:r>
            <a:r>
              <a:rPr lang="en-US" sz="2000" dirty="0"/>
              <a:t>any former “senior employee” who signed the Pledge and is covered by the post-employment restrictions set forth in 18 U.S.C. § 207(c), the “cooling-off” period is extended to two years following the end of the employee’s appointment</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28</a:t>
            </a:fld>
            <a:endParaRPr lang="en-US"/>
          </a:p>
        </p:txBody>
      </p:sp>
    </p:spTree>
    <p:extLst>
      <p:ext uri="{BB962C8B-B14F-4D97-AF65-F5344CB8AC3E}">
        <p14:creationId xmlns:p14="http://schemas.microsoft.com/office/powerpoint/2010/main" val="3803806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6629400" y="4114800"/>
            <a:ext cx="2057400" cy="609600"/>
          </a:xfrm>
          <a:prstGeom prst="rightArrow">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C00000"/>
                </a:solidFill>
              </a:rPr>
              <a:t>Ethics Pledge</a:t>
            </a:r>
            <a:endParaRPr lang="en-US" dirty="0">
              <a:solidFill>
                <a:srgbClr val="C00000"/>
              </a:solidFill>
            </a:endParaRPr>
          </a:p>
        </p:txBody>
      </p:sp>
      <p:sp>
        <p:nvSpPr>
          <p:cNvPr id="2" name="Title 1"/>
          <p:cNvSpPr>
            <a:spLocks noGrp="1"/>
          </p:cNvSpPr>
          <p:nvPr>
            <p:ph type="title"/>
          </p:nvPr>
        </p:nvSpPr>
        <p:spPr/>
        <p:txBody>
          <a:bodyPr>
            <a:noAutofit/>
          </a:bodyPr>
          <a:lstStyle/>
          <a:p>
            <a:r>
              <a:rPr lang="en-US" sz="3600" dirty="0" smtClean="0"/>
              <a:t>Roger’s Timeline</a:t>
            </a:r>
            <a:endParaRPr lang="en-US" sz="3600" dirty="0"/>
          </a:p>
        </p:txBody>
      </p:sp>
      <p:sp>
        <p:nvSpPr>
          <p:cNvPr id="3" name="Content Placeholder 2"/>
          <p:cNvSpPr>
            <a:spLocks noGrp="1"/>
          </p:cNvSpPr>
          <p:nvPr>
            <p:ph idx="1"/>
          </p:nvPr>
        </p:nvSpPr>
        <p:spPr>
          <a:xfrm>
            <a:off x="838200" y="2657979"/>
            <a:ext cx="1329491" cy="771021"/>
          </a:xfrm>
        </p:spPr>
        <p:txBody>
          <a:bodyPr>
            <a:normAutofit/>
          </a:bodyPr>
          <a:lstStyle/>
          <a:p>
            <a:pPr>
              <a:buNone/>
            </a:pPr>
            <a:r>
              <a:rPr lang="en-US" sz="1400" dirty="0" smtClean="0">
                <a:latin typeface="Lucida Sans" panose="020B0602030504020204" pitchFamily="34" charset="0"/>
              </a:rPr>
              <a:t>	Regular Employee at NES</a:t>
            </a:r>
            <a:endParaRPr lang="en-US" sz="1400" dirty="0">
              <a:latin typeface="Lucida Sans" panose="020B0602030504020204"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29</a:t>
            </a:fld>
            <a:endParaRPr lang="en-US"/>
          </a:p>
        </p:txBody>
      </p:sp>
      <p:cxnSp>
        <p:nvCxnSpPr>
          <p:cNvPr id="6" name="Straight Connector 5"/>
          <p:cNvCxnSpPr/>
          <p:nvPr/>
        </p:nvCxnSpPr>
        <p:spPr>
          <a:xfrm>
            <a:off x="609600" y="3429000"/>
            <a:ext cx="78486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09600" y="3048000"/>
            <a:ext cx="0" cy="762000"/>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2534401" y="2667000"/>
            <a:ext cx="1350296" cy="77102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Lucida Sans" pitchFamily="34" charset="0"/>
                <a:ea typeface="+mn-ea"/>
                <a:cs typeface="Lucida Sans" pitchFamily="34" charset="0"/>
              </a:rPr>
              <a:t>	Senior Employee at PHA</a:t>
            </a:r>
            <a:endParaRPr kumimoji="0" lang="en-US" sz="1400" b="0" i="0" u="none" strike="noStrike" kern="1200" cap="none" spc="0" normalizeH="0" baseline="0" noProof="0" dirty="0">
              <a:ln>
                <a:noFill/>
              </a:ln>
              <a:solidFill>
                <a:schemeClr val="tx1"/>
              </a:solidFill>
              <a:effectLst/>
              <a:uLnTx/>
              <a:uFillTx/>
              <a:latin typeface="Lucida Sans" pitchFamily="34" charset="0"/>
              <a:ea typeface="+mn-ea"/>
              <a:cs typeface="Lucida Sans" pitchFamily="34" charset="0"/>
            </a:endParaRPr>
          </a:p>
        </p:txBody>
      </p:sp>
      <p:cxnSp>
        <p:nvCxnSpPr>
          <p:cNvPr id="15" name="Straight Connector 14"/>
          <p:cNvCxnSpPr/>
          <p:nvPr/>
        </p:nvCxnSpPr>
        <p:spPr>
          <a:xfrm>
            <a:off x="2422862" y="3047999"/>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094247" y="3014410"/>
            <a:ext cx="0" cy="762000"/>
          </a:xfrm>
          <a:prstGeom prst="line">
            <a:avLst/>
          </a:prstGeom>
        </p:spPr>
        <p:style>
          <a:lnRef idx="1">
            <a:schemeClr val="dk1"/>
          </a:lnRef>
          <a:fillRef idx="0">
            <a:schemeClr val="dk1"/>
          </a:fillRef>
          <a:effectRef idx="0">
            <a:schemeClr val="dk1"/>
          </a:effectRef>
          <a:fontRef idx="minor">
            <a:schemeClr val="tx1"/>
          </a:fontRef>
        </p:style>
      </p:cxnSp>
      <p:sp>
        <p:nvSpPr>
          <p:cNvPr id="18" name="Content Placeholder 2"/>
          <p:cNvSpPr txBox="1">
            <a:spLocks/>
          </p:cNvSpPr>
          <p:nvPr/>
        </p:nvSpPr>
        <p:spPr>
          <a:xfrm>
            <a:off x="3104400" y="2219326"/>
            <a:ext cx="1676400" cy="7619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Lucida Sans" pitchFamily="34" charset="0"/>
                <a:ea typeface="+mn-ea"/>
                <a:cs typeface="Lucida Sans" pitchFamily="34" charset="0"/>
              </a:rPr>
              <a:t>	Leaves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a:latin typeface="Lucida Sans" pitchFamily="34" charset="0"/>
                <a:cs typeface="Lucida Sans" pitchFamily="34" charset="0"/>
              </a:rPr>
              <a:t>	</a:t>
            </a:r>
            <a:r>
              <a:rPr kumimoji="0" lang="en-US" sz="1400" b="0" i="0" u="none" strike="noStrike" kern="1200" cap="none" spc="0" normalizeH="0" baseline="0" noProof="0" dirty="0" smtClean="0">
                <a:ln>
                  <a:noFill/>
                </a:ln>
                <a:solidFill>
                  <a:schemeClr val="tx1"/>
                </a:solidFill>
                <a:effectLst/>
                <a:uLnTx/>
                <a:uFillTx/>
                <a:latin typeface="Lucida Sans" pitchFamily="34" charset="0"/>
                <a:ea typeface="+mn-ea"/>
                <a:cs typeface="Lucida Sans" pitchFamily="34" charset="0"/>
              </a:rPr>
              <a:t>PHA</a:t>
            </a:r>
            <a:endParaRPr kumimoji="0" lang="en-US" sz="1400" b="0" i="0" u="none" strike="noStrike" kern="1200" cap="none" spc="0" normalizeH="0" baseline="0" noProof="0" dirty="0">
              <a:ln>
                <a:noFill/>
              </a:ln>
              <a:solidFill>
                <a:schemeClr val="tx1"/>
              </a:solidFill>
              <a:effectLst/>
              <a:uLnTx/>
              <a:uFillTx/>
              <a:latin typeface="Lucida Sans" pitchFamily="34" charset="0"/>
              <a:ea typeface="+mn-ea"/>
              <a:cs typeface="Lucida Sans" pitchFamily="34" charset="0"/>
            </a:endParaRPr>
          </a:p>
        </p:txBody>
      </p:sp>
      <p:cxnSp>
        <p:nvCxnSpPr>
          <p:cNvPr id="21" name="Straight Connector 20"/>
          <p:cNvCxnSpPr/>
          <p:nvPr/>
        </p:nvCxnSpPr>
        <p:spPr>
          <a:xfrm>
            <a:off x="6477000" y="30480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8458200" y="2971800"/>
            <a:ext cx="0" cy="895348"/>
          </a:xfrm>
          <a:prstGeom prst="line">
            <a:avLst/>
          </a:prstGeom>
        </p:spPr>
        <p:style>
          <a:lnRef idx="1">
            <a:schemeClr val="dk1"/>
          </a:lnRef>
          <a:fillRef idx="0">
            <a:schemeClr val="dk1"/>
          </a:fillRef>
          <a:effectRef idx="0">
            <a:schemeClr val="dk1"/>
          </a:effectRef>
          <a:fontRef idx="minor">
            <a:schemeClr val="tx1"/>
          </a:fontRef>
        </p:style>
      </p:cxnSp>
      <p:sp>
        <p:nvSpPr>
          <p:cNvPr id="24" name="Left-Right Arrow 23"/>
          <p:cNvSpPr/>
          <p:nvPr/>
        </p:nvSpPr>
        <p:spPr>
          <a:xfrm>
            <a:off x="533400" y="4114800"/>
            <a:ext cx="62484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18 U.S.C. 207(c)</a:t>
            </a:r>
            <a:endParaRPr lang="en-US" dirty="0"/>
          </a:p>
        </p:txBody>
      </p:sp>
      <p:cxnSp>
        <p:nvCxnSpPr>
          <p:cNvPr id="28" name="Straight Connector 27"/>
          <p:cNvCxnSpPr/>
          <p:nvPr/>
        </p:nvCxnSpPr>
        <p:spPr>
          <a:xfrm>
            <a:off x="1203162" y="3333748"/>
            <a:ext cx="0" cy="533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2221834" y="3276599"/>
            <a:ext cx="0" cy="533400"/>
          </a:xfrm>
          <a:prstGeom prst="line">
            <a:avLst/>
          </a:prstGeom>
        </p:spPr>
        <p:style>
          <a:lnRef idx="1">
            <a:schemeClr val="accent2"/>
          </a:lnRef>
          <a:fillRef idx="0">
            <a:schemeClr val="accent2"/>
          </a:fillRef>
          <a:effectRef idx="0">
            <a:schemeClr val="accent2"/>
          </a:effectRef>
          <a:fontRef idx="minor">
            <a:schemeClr val="tx1"/>
          </a:fontRef>
        </p:style>
      </p:cxnSp>
      <p:sp>
        <p:nvSpPr>
          <p:cNvPr id="30" name="Content Placeholder 2"/>
          <p:cNvSpPr txBox="1">
            <a:spLocks/>
          </p:cNvSpPr>
          <p:nvPr/>
        </p:nvSpPr>
        <p:spPr>
          <a:xfrm>
            <a:off x="1536035" y="3438022"/>
            <a:ext cx="685799" cy="324852"/>
          </a:xfrm>
          <a:prstGeom prst="rect">
            <a:avLst/>
          </a:prstGeom>
          <a:solidFill>
            <a:srgbClr val="C00000"/>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Lucida Sans" pitchFamily="34" charset="0"/>
                <a:ea typeface="+mn-ea"/>
                <a:cs typeface="Lucida Sans" pitchFamily="34" charset="0"/>
              </a:rPr>
              <a:t>Detail</a:t>
            </a:r>
            <a:endParaRPr kumimoji="0" lang="en-US" sz="1400" b="0" i="0" u="none" strike="noStrike" kern="1200" cap="none" spc="0" normalizeH="0" baseline="0" noProof="0" dirty="0">
              <a:ln>
                <a:noFill/>
              </a:ln>
              <a:solidFill>
                <a:schemeClr val="bg1"/>
              </a:solidFill>
              <a:effectLst/>
              <a:uLnTx/>
              <a:uFillTx/>
              <a:latin typeface="Lucida Sans" pitchFamily="34" charset="0"/>
              <a:ea typeface="+mn-ea"/>
              <a:cs typeface="Lucida Sans" pitchFamily="34" charset="0"/>
            </a:endParaRPr>
          </a:p>
        </p:txBody>
      </p:sp>
      <p:sp>
        <p:nvSpPr>
          <p:cNvPr id="25" name="Content Placeholder 2"/>
          <p:cNvSpPr txBox="1">
            <a:spLocks/>
          </p:cNvSpPr>
          <p:nvPr/>
        </p:nvSpPr>
        <p:spPr>
          <a:xfrm>
            <a:off x="3522239" y="2765257"/>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March 2016</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
        <p:nvSpPr>
          <p:cNvPr id="26" name="Content Placeholder 2"/>
          <p:cNvSpPr txBox="1">
            <a:spLocks/>
          </p:cNvSpPr>
          <p:nvPr/>
        </p:nvSpPr>
        <p:spPr>
          <a:xfrm>
            <a:off x="2015291" y="5334000"/>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50" b="0" i="0" u="none" strike="noStrike" kern="1200" cap="none" spc="0" normalizeH="0" baseline="0" noProof="0" dirty="0">
              <a:ln>
                <a:noFill/>
              </a:ln>
              <a:solidFill>
                <a:schemeClr val="tx1"/>
              </a:solidFill>
              <a:effectLst/>
              <a:uLnTx/>
              <a:uFillTx/>
              <a:latin typeface="Lucida Sans" pitchFamily="34" charset="0"/>
              <a:ea typeface="+mn-ea"/>
              <a:cs typeface="Lucida Sans" pitchFamily="34" charset="0"/>
            </a:endParaRPr>
          </a:p>
        </p:txBody>
      </p:sp>
      <p:sp>
        <p:nvSpPr>
          <p:cNvPr id="27" name="Content Placeholder 2"/>
          <p:cNvSpPr txBox="1">
            <a:spLocks/>
          </p:cNvSpPr>
          <p:nvPr/>
        </p:nvSpPr>
        <p:spPr>
          <a:xfrm>
            <a:off x="7726279" y="2741191"/>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March 2018</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
        <p:nvSpPr>
          <p:cNvPr id="31" name="Content Placeholder 2"/>
          <p:cNvSpPr txBox="1">
            <a:spLocks/>
          </p:cNvSpPr>
          <p:nvPr/>
        </p:nvSpPr>
        <p:spPr>
          <a:xfrm>
            <a:off x="5961899" y="2741191"/>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March 2017</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
        <p:nvSpPr>
          <p:cNvPr id="32" name="Content Placeholder 2"/>
          <p:cNvSpPr txBox="1">
            <a:spLocks/>
          </p:cNvSpPr>
          <p:nvPr/>
        </p:nvSpPr>
        <p:spPr>
          <a:xfrm>
            <a:off x="1842333" y="2809374"/>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Sept. 2015</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
        <p:nvSpPr>
          <p:cNvPr id="33" name="Content Placeholder 2"/>
          <p:cNvSpPr txBox="1">
            <a:spLocks/>
          </p:cNvSpPr>
          <p:nvPr/>
        </p:nvSpPr>
        <p:spPr>
          <a:xfrm>
            <a:off x="-19549" y="2841956"/>
            <a:ext cx="1295400" cy="304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smtClean="0">
                <a:ln>
                  <a:noFill/>
                </a:ln>
                <a:solidFill>
                  <a:srgbClr val="C00000"/>
                </a:solidFill>
                <a:effectLst/>
                <a:uLnTx/>
                <a:uFillTx/>
                <a:latin typeface="Lucida Sans" pitchFamily="34" charset="0"/>
                <a:ea typeface="+mn-ea"/>
                <a:cs typeface="Lucida Sans" pitchFamily="34" charset="0"/>
              </a:rPr>
              <a:t>March 2015</a:t>
            </a:r>
            <a:endParaRPr kumimoji="0" lang="en-US" sz="1050" b="0" i="0" u="none" strike="noStrike" kern="1200" cap="none" spc="0" normalizeH="0" baseline="0" noProof="0" dirty="0">
              <a:ln>
                <a:noFill/>
              </a:ln>
              <a:solidFill>
                <a:srgbClr val="C00000"/>
              </a:solidFill>
              <a:effectLst/>
              <a:uLnTx/>
              <a:uFillTx/>
              <a:latin typeface="Lucida Sans" pitchFamily="34" charset="0"/>
              <a:ea typeface="+mn-ea"/>
              <a:cs typeface="Lucida Sans" pitchFamily="34" charset="0"/>
            </a:endParaRPr>
          </a:p>
        </p:txBody>
      </p:sp>
      <p:sp>
        <p:nvSpPr>
          <p:cNvPr id="5" name="5-Point Star 4"/>
          <p:cNvSpPr/>
          <p:nvPr/>
        </p:nvSpPr>
        <p:spPr>
          <a:xfrm>
            <a:off x="3884697" y="3299662"/>
            <a:ext cx="419100" cy="3148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3830052"/>
            <a:ext cx="3484647" cy="20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year</a:t>
            </a:r>
            <a:endParaRPr lang="en-US" dirty="0"/>
          </a:p>
        </p:txBody>
      </p:sp>
      <p:sp>
        <p:nvSpPr>
          <p:cNvPr id="34" name="Content Placeholder 2"/>
          <p:cNvSpPr txBox="1">
            <a:spLocks/>
          </p:cNvSpPr>
          <p:nvPr/>
        </p:nvSpPr>
        <p:spPr>
          <a:xfrm>
            <a:off x="1203162" y="3438021"/>
            <a:ext cx="1018673" cy="380999"/>
          </a:xfrm>
          <a:prstGeom prst="rect">
            <a:avLst/>
          </a:prstGeom>
          <a:solidFill>
            <a:srgbClr val="C00000"/>
          </a:solidFill>
        </p:spPr>
        <p:txBody>
          <a:bodyPr vert="horz" lIns="91440" tIns="45720" rIns="91440" bIns="45720" rtlCol="0">
            <a:normAutofit fontScale="5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bg1"/>
                </a:solidFill>
                <a:effectLst/>
                <a:uLnTx/>
                <a:uFillTx/>
                <a:latin typeface="Lucida Sans" pitchFamily="34" charset="0"/>
                <a:ea typeface="+mn-ea"/>
                <a:cs typeface="Lucida Sans" pitchFamily="34" charset="0"/>
              </a:rPr>
              <a:t>Detail</a:t>
            </a:r>
            <a:endParaRPr kumimoji="0" lang="en-US" sz="1400" b="0" i="0" u="none" strike="noStrike" kern="1200" cap="none" spc="0" normalizeH="0" baseline="0" noProof="0" dirty="0" smtClean="0">
              <a:ln>
                <a:noFill/>
              </a:ln>
              <a:solidFill>
                <a:schemeClr val="bg1"/>
              </a:solidFill>
              <a:effectLst/>
              <a:uLnTx/>
              <a:uFillTx/>
              <a:latin typeface="Lucida Sans" pitchFamily="34" charset="0"/>
              <a:ea typeface="+mn-ea"/>
              <a:cs typeface="Lucida Sans"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bg1"/>
                </a:solidFill>
                <a:latin typeface="Lucida Sans" pitchFamily="34" charset="0"/>
                <a:cs typeface="Lucida Sans" pitchFamily="34" charset="0"/>
              </a:rPr>
              <a:t>May-Aug 2015</a:t>
            </a:r>
            <a:endParaRPr kumimoji="0" lang="en-US" sz="1400" b="0" i="0" u="none" strike="noStrike" kern="1200" cap="none" spc="0" normalizeH="0" baseline="0" noProof="0" dirty="0">
              <a:ln>
                <a:noFill/>
              </a:ln>
              <a:solidFill>
                <a:schemeClr val="bg1"/>
              </a:solidFill>
              <a:effectLst/>
              <a:uLnTx/>
              <a:uFillTx/>
              <a:latin typeface="Lucida Sans" pitchFamily="34" charset="0"/>
              <a:ea typeface="+mn-ea"/>
              <a:cs typeface="Lucida Sans" pitchFamily="34" charset="0"/>
            </a:endParaRPr>
          </a:p>
        </p:txBody>
      </p:sp>
      <p:sp>
        <p:nvSpPr>
          <p:cNvPr id="35" name="Rectangle 34"/>
          <p:cNvSpPr/>
          <p:nvPr/>
        </p:nvSpPr>
        <p:spPr>
          <a:xfrm>
            <a:off x="4094246" y="3829052"/>
            <a:ext cx="2535153" cy="2090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One year</a:t>
            </a:r>
            <a:endParaRPr lang="en-US" dirty="0"/>
          </a:p>
        </p:txBody>
      </p:sp>
      <p:sp>
        <p:nvSpPr>
          <p:cNvPr id="36" name="Rectangle 35"/>
          <p:cNvSpPr/>
          <p:nvPr/>
        </p:nvSpPr>
        <p:spPr>
          <a:xfrm>
            <a:off x="6477000" y="3828553"/>
            <a:ext cx="1981200" cy="209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Two years</a:t>
            </a:r>
            <a:endParaRPr lang="en-US" dirty="0"/>
          </a:p>
        </p:txBody>
      </p:sp>
    </p:spTree>
    <p:extLst>
      <p:ext uri="{BB962C8B-B14F-4D97-AF65-F5344CB8AC3E}">
        <p14:creationId xmlns:p14="http://schemas.microsoft.com/office/powerpoint/2010/main" val="20415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get started…</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t>18 U.S.C. 207(a)</a:t>
            </a:r>
          </a:p>
          <a:p>
            <a:r>
              <a:rPr lang="en-US" dirty="0"/>
              <a:t>18 U.S.C. 207(b)</a:t>
            </a:r>
          </a:p>
          <a:p>
            <a:r>
              <a:rPr lang="en-US" dirty="0" smtClean="0"/>
              <a:t>18 U.S.C. 207(f)</a:t>
            </a:r>
          </a:p>
          <a:p>
            <a:r>
              <a:rPr lang="en-US" dirty="0"/>
              <a:t>Ethics Pledge, para. 5</a:t>
            </a:r>
          </a:p>
          <a:p>
            <a:r>
              <a:rPr lang="en-US" dirty="0" smtClean="0"/>
              <a:t>Procurement </a:t>
            </a:r>
            <a:r>
              <a:rPr lang="en-US" dirty="0"/>
              <a:t>Integrity Act</a:t>
            </a:r>
          </a:p>
          <a:p>
            <a:r>
              <a:rPr lang="en-US" dirty="0" smtClean="0"/>
              <a:t>18 U.S.C. 203</a:t>
            </a:r>
          </a:p>
          <a:p>
            <a:r>
              <a:rPr lang="en-US" dirty="0" smtClean="0"/>
              <a:t>Agency-Specific Regulations</a:t>
            </a:r>
          </a:p>
          <a:p>
            <a:r>
              <a:rPr lang="en-US" dirty="0" smtClean="0"/>
              <a:t>18 U.S.C. 207(e)</a:t>
            </a:r>
          </a:p>
          <a:p>
            <a:r>
              <a:rPr lang="en-US" dirty="0" smtClean="0"/>
              <a:t>Emoluments Clause</a:t>
            </a:r>
          </a:p>
          <a:p>
            <a:pPr marL="0" indent="0">
              <a:buNone/>
            </a:pPr>
            <a:endParaRPr lang="en-US" dirty="0"/>
          </a:p>
        </p:txBody>
      </p:sp>
      <p:sp>
        <p:nvSpPr>
          <p:cNvPr id="8" name="Left Arrow Callout 7"/>
          <p:cNvSpPr/>
          <p:nvPr/>
        </p:nvSpPr>
        <p:spPr>
          <a:xfrm>
            <a:off x="5257800" y="1752600"/>
            <a:ext cx="3276600" cy="4038600"/>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1"/>
                </a:solidFill>
              </a:rPr>
              <a:t>Remember the wide range of other post-government employment restrictions that could apply</a:t>
            </a:r>
            <a:endParaRPr lang="en-US" dirty="0">
              <a:solidFill>
                <a:schemeClr val="bg1"/>
              </a:solidFill>
            </a:endParaRPr>
          </a:p>
        </p:txBody>
      </p:sp>
      <p:sp>
        <p:nvSpPr>
          <p:cNvPr id="3" name="Slide Number Placeholder 2"/>
          <p:cNvSpPr>
            <a:spLocks noGrp="1"/>
          </p:cNvSpPr>
          <p:nvPr>
            <p:ph type="sldNum" sz="quarter" idx="12"/>
          </p:nvPr>
        </p:nvSpPr>
        <p:spPr/>
        <p:txBody>
          <a:bodyPr>
            <a:normAutofit fontScale="85000" lnSpcReduction="20000"/>
          </a:bodyPr>
          <a:lstStyle/>
          <a:p>
            <a:fld id="{2437A95F-D9EE-4224-9A43-AD1B5C8C922D}" type="slidenum">
              <a:rPr lang="en-US" smtClean="0"/>
              <a:t>3</a:t>
            </a:fld>
            <a:endParaRPr lang="en-US"/>
          </a:p>
        </p:txBody>
      </p:sp>
    </p:spTree>
    <p:extLst>
      <p:ext uri="{BB962C8B-B14F-4D97-AF65-F5344CB8AC3E}">
        <p14:creationId xmlns:p14="http://schemas.microsoft.com/office/powerpoint/2010/main" val="3105704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exceptions apply?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3275107"/>
              </p:ext>
            </p:extLst>
          </p:nvPr>
        </p:nvGraphicFramePr>
        <p:xfrm>
          <a:off x="381001" y="1705306"/>
          <a:ext cx="8305799" cy="4636182"/>
        </p:xfrm>
        <a:graphic>
          <a:graphicData uri="http://schemas.openxmlformats.org/drawingml/2006/table">
            <a:tbl>
              <a:tblPr firstRow="1" bandRow="1">
                <a:tableStyleId>{5C22544A-7EE6-4342-B048-85BDC9FD1C3A}</a:tableStyleId>
              </a:tblPr>
              <a:tblGrid>
                <a:gridCol w="2460978"/>
                <a:gridCol w="845961"/>
                <a:gridCol w="692150"/>
                <a:gridCol w="747082"/>
                <a:gridCol w="944840"/>
                <a:gridCol w="1153583"/>
                <a:gridCol w="1461205"/>
              </a:tblGrid>
              <a:tr h="474088">
                <a:tc>
                  <a:txBody>
                    <a:bodyPr/>
                    <a:lstStyle/>
                    <a:p>
                      <a:pPr marL="0" marR="0" algn="ctr">
                        <a:spcBef>
                          <a:spcPts val="0"/>
                        </a:spcBef>
                        <a:spcAft>
                          <a:spcPts val="0"/>
                        </a:spcAft>
                      </a:pPr>
                      <a:r>
                        <a:rPr lang="en-US" sz="1100" dirty="0">
                          <a:solidFill>
                            <a:srgbClr val="010303"/>
                          </a:solidFill>
                          <a:latin typeface="Lucida Sans"/>
                          <a:ea typeface="Calibri"/>
                        </a:rPr>
                        <a:t/>
                      </a:r>
                      <a:br>
                        <a:rPr lang="en-US" sz="1100" dirty="0">
                          <a:solidFill>
                            <a:srgbClr val="010303"/>
                          </a:solidFill>
                          <a:latin typeface="Lucida Sans"/>
                          <a:ea typeface="Calibri"/>
                        </a:rPr>
                      </a:br>
                      <a:r>
                        <a:rPr lang="en-US" sz="1100" b="1" dirty="0" smtClean="0">
                          <a:solidFill>
                            <a:srgbClr val="010303"/>
                          </a:solidFill>
                          <a:latin typeface="Lucida Sans"/>
                          <a:ea typeface="Calibri"/>
                        </a:rPr>
                        <a:t>Exceptions </a:t>
                      </a:r>
                      <a:r>
                        <a:rPr lang="en-US" sz="1100" b="1" dirty="0">
                          <a:solidFill>
                            <a:srgbClr val="010303"/>
                          </a:solidFill>
                          <a:latin typeface="Lucida Sans"/>
                          <a:ea typeface="Calibri"/>
                        </a:rPr>
                        <a:t>/ Waivers</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rgbClr val="010303"/>
                        </a:solidFill>
                        <a:latin typeface="Times New Roman"/>
                        <a:ea typeface="Calibri"/>
                      </a:endParaRPr>
                    </a:p>
                    <a:p>
                      <a:pPr marL="0" marR="0" algn="ctr">
                        <a:spcBef>
                          <a:spcPts val="0"/>
                        </a:spcBef>
                        <a:spcAft>
                          <a:spcPts val="0"/>
                        </a:spcAft>
                      </a:pPr>
                      <a:r>
                        <a:rPr lang="en-US" sz="1100" b="1" dirty="0">
                          <a:solidFill>
                            <a:srgbClr val="010303"/>
                          </a:solidFill>
                          <a:latin typeface="Lucida Sans"/>
                          <a:ea typeface="Calibri"/>
                        </a:rPr>
                        <a:t>(a)(1)</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rgbClr val="010303"/>
                        </a:solidFill>
                        <a:latin typeface="Times New Roman"/>
                        <a:ea typeface="Calibri"/>
                      </a:endParaRPr>
                    </a:p>
                    <a:p>
                      <a:pPr marL="0" marR="0" algn="ctr">
                        <a:spcBef>
                          <a:spcPts val="0"/>
                        </a:spcBef>
                        <a:spcAft>
                          <a:spcPts val="0"/>
                        </a:spcAft>
                      </a:pPr>
                      <a:r>
                        <a:rPr lang="en-US" sz="1100" b="1" dirty="0">
                          <a:solidFill>
                            <a:srgbClr val="010303"/>
                          </a:solidFill>
                          <a:latin typeface="Lucida Sans"/>
                          <a:ea typeface="Calibri"/>
                        </a:rPr>
                        <a:t>(a)(2)</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rgbClr val="010303"/>
                        </a:solidFill>
                        <a:latin typeface="Times New Roman"/>
                        <a:ea typeface="Calibri"/>
                      </a:endParaRPr>
                    </a:p>
                    <a:p>
                      <a:pPr marL="0" marR="0" algn="ctr">
                        <a:spcBef>
                          <a:spcPts val="0"/>
                        </a:spcBef>
                        <a:spcAft>
                          <a:spcPts val="0"/>
                        </a:spcAft>
                      </a:pPr>
                      <a:r>
                        <a:rPr lang="en-US" sz="1100" b="1" dirty="0">
                          <a:solidFill>
                            <a:srgbClr val="010303"/>
                          </a:solidFill>
                          <a:latin typeface="Lucida Sans"/>
                          <a:ea typeface="Calibri"/>
                        </a:rPr>
                        <a:t>(b)</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rgbClr val="010303"/>
                        </a:solidFill>
                        <a:latin typeface="Times New Roman"/>
                        <a:ea typeface="Calibri"/>
                      </a:endParaRPr>
                    </a:p>
                    <a:p>
                      <a:pPr marL="0" marR="0" algn="ctr">
                        <a:spcBef>
                          <a:spcPts val="0"/>
                        </a:spcBef>
                        <a:spcAft>
                          <a:spcPts val="0"/>
                        </a:spcAft>
                      </a:pPr>
                      <a:r>
                        <a:rPr lang="en-US" sz="1100" b="1" dirty="0">
                          <a:solidFill>
                            <a:srgbClr val="010303"/>
                          </a:solidFill>
                          <a:latin typeface="Lucida Sans"/>
                          <a:ea typeface="Calibri"/>
                        </a:rPr>
                        <a:t>(c)</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rgbClr val="010303"/>
                        </a:solidFill>
                        <a:latin typeface="Times New Roman"/>
                        <a:ea typeface="Calibri"/>
                      </a:endParaRPr>
                    </a:p>
                    <a:p>
                      <a:pPr marL="0" marR="0" algn="ctr">
                        <a:spcBef>
                          <a:spcPts val="0"/>
                        </a:spcBef>
                        <a:spcAft>
                          <a:spcPts val="0"/>
                        </a:spcAft>
                      </a:pPr>
                      <a:r>
                        <a:rPr lang="en-US" sz="1100" b="1" dirty="0">
                          <a:solidFill>
                            <a:srgbClr val="010303"/>
                          </a:solidFill>
                          <a:latin typeface="Lucida Sans"/>
                          <a:ea typeface="Calibri"/>
                        </a:rPr>
                        <a:t>(d)</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200">
                        <a:solidFill>
                          <a:srgbClr val="010303"/>
                        </a:solidFill>
                        <a:latin typeface="Times New Roman"/>
                        <a:ea typeface="Calibri"/>
                      </a:endParaRPr>
                    </a:p>
                    <a:p>
                      <a:pPr marL="0" marR="0" algn="ctr">
                        <a:spcBef>
                          <a:spcPts val="0"/>
                        </a:spcBef>
                        <a:spcAft>
                          <a:spcPts val="0"/>
                        </a:spcAft>
                      </a:pPr>
                      <a:r>
                        <a:rPr lang="en-US" sz="1100" b="1">
                          <a:solidFill>
                            <a:srgbClr val="010303"/>
                          </a:solidFill>
                          <a:latin typeface="Lucida Sans"/>
                          <a:ea typeface="Calibri"/>
                        </a:rPr>
                        <a:t>(f)</a:t>
                      </a:r>
                      <a:endParaRPr lang="en-US" sz="1200">
                        <a:solidFill>
                          <a:srgbClr val="010303"/>
                        </a:solidFill>
                        <a:latin typeface="Times New Roman"/>
                        <a:ea typeface="Calibri"/>
                      </a:endParaRPr>
                    </a:p>
                  </a:txBody>
                  <a:tcPr marL="67344" marR="67344" marT="0" marB="0"/>
                </a:tc>
              </a:tr>
              <a:tr h="477724">
                <a:tc>
                  <a:txBody>
                    <a:bodyPr/>
                    <a:lstStyle/>
                    <a:p>
                      <a:pPr marL="0" marR="0">
                        <a:spcBef>
                          <a:spcPts val="0"/>
                        </a:spcBef>
                        <a:spcAft>
                          <a:spcPts val="0"/>
                        </a:spcAft>
                      </a:pPr>
                      <a:r>
                        <a:rPr lang="en-US" sz="1100" b="1">
                          <a:solidFill>
                            <a:srgbClr val="010303"/>
                          </a:solidFill>
                          <a:latin typeface="Lucida Sans"/>
                          <a:ea typeface="Calibri"/>
                        </a:rPr>
                        <a:t>Official Government Duties (j)(1)</a:t>
                      </a:r>
                      <a:endParaRPr lang="en-US" sz="120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r>
              <a:tr h="647875">
                <a:tc>
                  <a:txBody>
                    <a:bodyPr/>
                    <a:lstStyle/>
                    <a:p>
                      <a:pPr marL="0" marR="0">
                        <a:spcBef>
                          <a:spcPts val="0"/>
                        </a:spcBef>
                        <a:spcAft>
                          <a:spcPts val="0"/>
                        </a:spcAft>
                      </a:pPr>
                      <a:r>
                        <a:rPr lang="en-US" sz="1100" b="1">
                          <a:solidFill>
                            <a:srgbClr val="010303"/>
                          </a:solidFill>
                          <a:latin typeface="Lucida Sans"/>
                          <a:ea typeface="Calibri"/>
                        </a:rPr>
                        <a:t>State and Local Governments and Institutions, Hospitals, and Organizations (j)(2)</a:t>
                      </a:r>
                      <a:endParaRPr lang="en-US" sz="120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a:solidFill>
                            <a:srgbClr val="010303"/>
                          </a:solidFill>
                          <a:latin typeface="Lucida Sans"/>
                          <a:ea typeface="Calibri"/>
                        </a:rPr>
                        <a:t>International Organizations (j)(3)</a:t>
                      </a:r>
                      <a:endParaRPr lang="en-US" sz="120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rgbClr val="010303"/>
                          </a:solidFill>
                          <a:latin typeface="Lucida Sans"/>
                          <a:ea typeface="Calibri"/>
                        </a:rPr>
                        <a:t>Special Knowledge (j)(4)</a:t>
                      </a:r>
                      <a:endParaRPr lang="en-US" sz="120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a:solidFill>
                            <a:srgbClr val="010303"/>
                          </a:solidFill>
                          <a:latin typeface="Lucida Sans"/>
                          <a:ea typeface="Calibri"/>
                        </a:rPr>
                        <a:t>Scientific or Technological Information (j)(5)</a:t>
                      </a:r>
                      <a:endParaRPr lang="en-US" sz="120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r>
              <a:tr h="647875">
                <a:tc>
                  <a:txBody>
                    <a:bodyPr/>
                    <a:lstStyle/>
                    <a:p>
                      <a:pPr marL="0" marR="0">
                        <a:spcBef>
                          <a:spcPts val="0"/>
                        </a:spcBef>
                        <a:spcAft>
                          <a:spcPts val="0"/>
                        </a:spcAft>
                      </a:pPr>
                      <a:r>
                        <a:rPr lang="en-US" sz="1100" b="1" dirty="0">
                          <a:solidFill>
                            <a:srgbClr val="010303"/>
                          </a:solidFill>
                          <a:latin typeface="Lucida Sans"/>
                          <a:ea typeface="Calibri"/>
                        </a:rPr>
                        <a:t>Testimony under Oath or Statements Made under Penalty of Perjury (j)(6)</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rgbClr val="010303"/>
                          </a:solidFill>
                          <a:latin typeface="Lucida Sans"/>
                          <a:ea typeface="Calibri"/>
                        </a:rPr>
                        <a:t>Political Parties and Campaign Committees (j)(7)</a:t>
                      </a:r>
                      <a:endParaRPr lang="en-US" sz="120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rgbClr val="010303"/>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tc>
              </a:tr>
              <a:tr h="477724">
                <a:tc>
                  <a:txBody>
                    <a:bodyPr/>
                    <a:lstStyle/>
                    <a:p>
                      <a:pPr marL="0" marR="0">
                        <a:spcBef>
                          <a:spcPts val="0"/>
                        </a:spcBef>
                        <a:spcAft>
                          <a:spcPts val="0"/>
                        </a:spcAft>
                      </a:pPr>
                      <a:endParaRPr lang="en-US" sz="1100" b="1" dirty="0" smtClean="0">
                        <a:solidFill>
                          <a:srgbClr val="010303"/>
                        </a:solidFill>
                        <a:latin typeface="Lucida Sans"/>
                        <a:ea typeface="Calibri"/>
                      </a:endParaRPr>
                    </a:p>
                    <a:p>
                      <a:pPr marL="0" marR="0">
                        <a:spcBef>
                          <a:spcPts val="0"/>
                        </a:spcBef>
                        <a:spcAft>
                          <a:spcPts val="0"/>
                        </a:spcAft>
                      </a:pPr>
                      <a:r>
                        <a:rPr lang="en-US" sz="1100" b="1" dirty="0" smtClean="0">
                          <a:solidFill>
                            <a:srgbClr val="010303"/>
                          </a:solidFill>
                          <a:latin typeface="Lucida Sans"/>
                          <a:ea typeface="Calibri"/>
                        </a:rPr>
                        <a:t>Presidential </a:t>
                      </a:r>
                      <a:r>
                        <a:rPr lang="en-US" sz="1100" b="1" dirty="0">
                          <a:solidFill>
                            <a:srgbClr val="010303"/>
                          </a:solidFill>
                          <a:latin typeface="Lucida Sans"/>
                          <a:ea typeface="Calibri"/>
                        </a:rPr>
                        <a:t>Waiver (k)</a:t>
                      </a:r>
                      <a:endParaRPr lang="en-US" sz="1200" dirty="0">
                        <a:solidFill>
                          <a:srgbClr val="010303"/>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rgbClr val="010303"/>
                          </a:solidFill>
                          <a:latin typeface="Lucida Sans"/>
                          <a:ea typeface="Calibri"/>
                        </a:rPr>
                        <a:t>X</a:t>
                      </a:r>
                      <a:endParaRPr lang="en-US" sz="120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30</a:t>
            </a:fld>
            <a:endParaRPr lang="en-US"/>
          </a:p>
        </p:txBody>
      </p:sp>
    </p:spTree>
    <p:extLst>
      <p:ext uri="{BB962C8B-B14F-4D97-AF65-F5344CB8AC3E}">
        <p14:creationId xmlns:p14="http://schemas.microsoft.com/office/powerpoint/2010/main" val="355477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18 U.S.C. 207</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What types of exceptions</a:t>
            </a:r>
            <a:r>
              <a:rPr lang="en-US" b="1" dirty="0" smtClean="0"/>
              <a:t>?</a:t>
            </a:r>
          </a:p>
          <a:p>
            <a:pPr marL="0" indent="0">
              <a:buNone/>
            </a:pPr>
            <a:endParaRPr lang="en-US" b="1" dirty="0"/>
          </a:p>
          <a:p>
            <a:r>
              <a:rPr lang="en-US" u="sng" dirty="0"/>
              <a:t>Content-Specific</a:t>
            </a:r>
          </a:p>
          <a:p>
            <a:pPr marL="0" indent="0">
              <a:buNone/>
            </a:pPr>
            <a:r>
              <a:rPr lang="en-US" dirty="0"/>
              <a:t>These exceptions focus on the content of the representation. </a:t>
            </a:r>
          </a:p>
          <a:p>
            <a:endParaRPr lang="en-US" u="sng" dirty="0" smtClean="0"/>
          </a:p>
          <a:p>
            <a:r>
              <a:rPr lang="en-US" u="sng" dirty="0" smtClean="0"/>
              <a:t>Content-Neutral</a:t>
            </a:r>
            <a:endParaRPr lang="en-US" u="sng" dirty="0"/>
          </a:p>
          <a:p>
            <a:pPr marL="0" indent="0">
              <a:buNone/>
            </a:pPr>
            <a:r>
              <a:rPr lang="en-US" dirty="0" smtClean="0"/>
              <a:t>These exceptions do not focus on the content of the representation, but rather focus on the type of entity that the employee is representing, the status of the employee, or other non-content based criteria.</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31</a:t>
            </a:fld>
            <a:endParaRPr lang="en-US"/>
          </a:p>
        </p:txBody>
      </p:sp>
    </p:spTree>
    <p:extLst>
      <p:ext uri="{BB962C8B-B14F-4D97-AF65-F5344CB8AC3E}">
        <p14:creationId xmlns:p14="http://schemas.microsoft.com/office/powerpoint/2010/main" val="1894613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liparthut.com/clip-arts/1487/college-clip-art-148765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00825"/>
            <a:ext cx="4037264" cy="3027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t>Client:  University of American Medicine</a:t>
            </a:r>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32</a:t>
            </a:fld>
            <a:endParaRPr lang="en-US"/>
          </a:p>
        </p:txBody>
      </p:sp>
    </p:spTree>
    <p:extLst>
      <p:ext uri="{BB962C8B-B14F-4D97-AF65-F5344CB8AC3E}">
        <p14:creationId xmlns:p14="http://schemas.microsoft.com/office/powerpoint/2010/main" val="561690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exceptions apply?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1897111"/>
              </p:ext>
            </p:extLst>
          </p:nvPr>
        </p:nvGraphicFramePr>
        <p:xfrm>
          <a:off x="381001" y="1705306"/>
          <a:ext cx="8305799" cy="4636182"/>
        </p:xfrm>
        <a:graphic>
          <a:graphicData uri="http://schemas.openxmlformats.org/drawingml/2006/table">
            <a:tbl>
              <a:tblPr firstRow="1" bandRow="1">
                <a:tableStyleId>{5C22544A-7EE6-4342-B048-85BDC9FD1C3A}</a:tableStyleId>
              </a:tblPr>
              <a:tblGrid>
                <a:gridCol w="2460978"/>
                <a:gridCol w="845961"/>
                <a:gridCol w="692150"/>
                <a:gridCol w="747082"/>
                <a:gridCol w="944840"/>
                <a:gridCol w="1153583"/>
                <a:gridCol w="1461205"/>
              </a:tblGrid>
              <a:tr h="474088">
                <a:tc>
                  <a:txBody>
                    <a:bodyPr/>
                    <a:lstStyle/>
                    <a:p>
                      <a:pPr marL="0" marR="0" algn="ctr">
                        <a:spcBef>
                          <a:spcPts val="0"/>
                        </a:spcBef>
                        <a:spcAft>
                          <a:spcPts val="0"/>
                        </a:spcAft>
                      </a:pPr>
                      <a:r>
                        <a:rPr lang="en-US" sz="1100" dirty="0">
                          <a:solidFill>
                            <a:schemeClr val="tx1"/>
                          </a:solidFill>
                          <a:latin typeface="Lucida Sans"/>
                          <a:ea typeface="Calibri"/>
                        </a:rPr>
                        <a:t/>
                      </a:r>
                      <a:br>
                        <a:rPr lang="en-US" sz="1100" dirty="0">
                          <a:solidFill>
                            <a:schemeClr val="tx1"/>
                          </a:solidFill>
                          <a:latin typeface="Lucida Sans"/>
                          <a:ea typeface="Calibri"/>
                        </a:rPr>
                      </a:br>
                      <a:r>
                        <a:rPr lang="en-US" sz="1100" b="1" dirty="0" smtClean="0">
                          <a:solidFill>
                            <a:schemeClr val="tx1"/>
                          </a:solidFill>
                          <a:latin typeface="Lucida Sans"/>
                          <a:ea typeface="Calibri"/>
                        </a:rPr>
                        <a:t>Exceptions </a:t>
                      </a:r>
                      <a:r>
                        <a:rPr lang="en-US" sz="1100" b="1" dirty="0">
                          <a:solidFill>
                            <a:schemeClr val="tx1"/>
                          </a:solidFill>
                          <a:latin typeface="Lucida Sans"/>
                          <a:ea typeface="Calibri"/>
                        </a:rPr>
                        <a:t>/ Waivers</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(b)</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(c)</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(d)</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a:solidFill>
                          <a:schemeClr val="tx1"/>
                        </a:solidFill>
                        <a:latin typeface="Times New Roman"/>
                        <a:ea typeface="Calibri"/>
                      </a:endParaRPr>
                    </a:p>
                    <a:p>
                      <a:pPr marL="0" marR="0" algn="ctr">
                        <a:spcBef>
                          <a:spcPts val="0"/>
                        </a:spcBef>
                        <a:spcAft>
                          <a:spcPts val="0"/>
                        </a:spcAft>
                      </a:pPr>
                      <a:r>
                        <a:rPr lang="en-US" sz="1100" b="1">
                          <a:solidFill>
                            <a:schemeClr val="tx1"/>
                          </a:solidFill>
                          <a:latin typeface="Lucida Sans"/>
                          <a:ea typeface="Calibri"/>
                        </a:rPr>
                        <a:t>(f)</a:t>
                      </a:r>
                      <a:endParaRPr lang="en-US" sz="1200">
                        <a:solidFill>
                          <a:schemeClr val="tx1"/>
                        </a:solidFill>
                        <a:latin typeface="Times New Roman"/>
                        <a:ea typeface="Calibri"/>
                      </a:endParaRPr>
                    </a:p>
                  </a:txBody>
                  <a:tcPr marL="67344" marR="67344" marT="0" marB="0"/>
                </a:tc>
              </a:tr>
              <a:tr h="477724">
                <a:tc>
                  <a:txBody>
                    <a:bodyPr/>
                    <a:lstStyle/>
                    <a:p>
                      <a:pPr marL="0" marR="0">
                        <a:spcBef>
                          <a:spcPts val="0"/>
                        </a:spcBef>
                        <a:spcAft>
                          <a:spcPts val="0"/>
                        </a:spcAft>
                      </a:pPr>
                      <a:r>
                        <a:rPr lang="en-US" sz="1100" b="1" dirty="0">
                          <a:solidFill>
                            <a:schemeClr val="tx1"/>
                          </a:solidFill>
                          <a:latin typeface="Lucida Sans"/>
                          <a:ea typeface="Calibri"/>
                        </a:rPr>
                        <a:t>Official Government Duties (j)(1)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State and Local Governments and Institutions, Hospitals, and Organizations (j)(2)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International Organizations (j)(3)</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Special Knowledge (j)(4)</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Scientific or Technological Information (j)(5)</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Testimony under Oath or Statements Made under Penalty of Perjury (j)(6)</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Political Parties and Campaign Committees (j)(7)</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endParaRPr lang="en-US" sz="1100" b="1" dirty="0" smtClean="0">
                        <a:solidFill>
                          <a:schemeClr val="tx1"/>
                        </a:solidFill>
                        <a:latin typeface="Lucida Sans"/>
                        <a:ea typeface="Calibri"/>
                      </a:endParaRPr>
                    </a:p>
                    <a:p>
                      <a:pPr marL="0" marR="0">
                        <a:spcBef>
                          <a:spcPts val="0"/>
                        </a:spcBef>
                        <a:spcAft>
                          <a:spcPts val="0"/>
                        </a:spcAft>
                      </a:pPr>
                      <a:r>
                        <a:rPr lang="en-US" sz="1100" b="1" dirty="0" smtClean="0">
                          <a:solidFill>
                            <a:schemeClr val="tx1"/>
                          </a:solidFill>
                          <a:latin typeface="Lucida Sans"/>
                          <a:ea typeface="Calibri"/>
                        </a:rPr>
                        <a:t>Presidential </a:t>
                      </a:r>
                      <a:r>
                        <a:rPr lang="en-US" sz="1100" b="1" dirty="0">
                          <a:solidFill>
                            <a:schemeClr val="tx1"/>
                          </a:solidFill>
                          <a:latin typeface="Lucida Sans"/>
                          <a:ea typeface="Calibri"/>
                        </a:rPr>
                        <a:t>Waiver (k)</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33</a:t>
            </a:fld>
            <a:endParaRPr lang="en-US"/>
          </a:p>
        </p:txBody>
      </p:sp>
      <p:sp>
        <p:nvSpPr>
          <p:cNvPr id="3" name="Line Callout 1 2"/>
          <p:cNvSpPr/>
          <p:nvPr/>
        </p:nvSpPr>
        <p:spPr>
          <a:xfrm>
            <a:off x="2895600" y="2209800"/>
            <a:ext cx="5715000" cy="4495800"/>
          </a:xfrm>
          <a:prstGeom prst="borderCallout1">
            <a:avLst>
              <a:gd name="adj1" fmla="val 51598"/>
              <a:gd name="adj2" fmla="val 221"/>
              <a:gd name="adj3" fmla="val 19699"/>
              <a:gd name="adj4" fmla="val -7439"/>
            </a:avLst>
          </a:prstGeom>
          <a:ln w="57150"/>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smtClean="0"/>
          </a:p>
          <a:p>
            <a:endParaRPr lang="en-US" dirty="0"/>
          </a:p>
          <a:p>
            <a:r>
              <a:rPr lang="en-US" dirty="0" smtClean="0"/>
              <a:t>The </a:t>
            </a:r>
            <a:r>
              <a:rPr lang="en-US" dirty="0"/>
              <a:t>restrictions contained in subsections (c), (d), and (e) shall not apply to acts done in carrying out official duties as an employee of—</a:t>
            </a:r>
          </a:p>
          <a:p>
            <a:pPr marL="571500" lvl="1" indent="-342900">
              <a:buFont typeface="+mj-lt"/>
              <a:buAutoNum type="alphaLcParenR"/>
            </a:pPr>
            <a:r>
              <a:rPr lang="en-US" dirty="0" smtClean="0"/>
              <a:t> </a:t>
            </a:r>
            <a:r>
              <a:rPr lang="en-US" dirty="0"/>
              <a:t>an agency or instrumentality of a </a:t>
            </a:r>
            <a:r>
              <a:rPr lang="en-US" b="1" u="sng" dirty="0"/>
              <a:t>State or local government</a:t>
            </a:r>
            <a:r>
              <a:rPr lang="en-US" dirty="0"/>
              <a:t> if the appearance, communication, or representation is on behalf of such government, </a:t>
            </a:r>
            <a:r>
              <a:rPr lang="en-US" dirty="0" smtClean="0"/>
              <a:t>or</a:t>
            </a:r>
          </a:p>
          <a:p>
            <a:pPr marL="571500" lvl="1" indent="-342900">
              <a:buFont typeface="+mj-lt"/>
              <a:buAutoNum type="alphaLcParenR"/>
            </a:pPr>
            <a:r>
              <a:rPr lang="en-US" dirty="0" smtClean="0"/>
              <a:t>an </a:t>
            </a:r>
            <a:r>
              <a:rPr lang="en-US" dirty="0"/>
              <a:t>accredited, degree-granting </a:t>
            </a:r>
            <a:r>
              <a:rPr lang="en-US" b="1" u="sng" dirty="0"/>
              <a:t>institution of higher education</a:t>
            </a:r>
            <a:r>
              <a:rPr lang="en-US" dirty="0"/>
              <a:t>, as defined in section 101 of the Higher Education Act of 1965, or a </a:t>
            </a:r>
            <a:r>
              <a:rPr lang="en-US" b="1" u="sng" dirty="0"/>
              <a:t>hospital or medical research organizatio</a:t>
            </a:r>
            <a:r>
              <a:rPr lang="en-US" dirty="0"/>
              <a:t>n, exempted and defined under section 501(c)(3) of the Internal Revenue Code of 1986, if the appearance, communication, or representation is on behalf of such institution, hospital, or organization.</a:t>
            </a:r>
          </a:p>
          <a:p>
            <a:r>
              <a:rPr lang="en-US" dirty="0"/>
              <a:t/>
            </a:r>
            <a:br>
              <a:rPr lang="en-US" dirty="0"/>
            </a:br>
            <a:endParaRPr lang="en-US" dirty="0"/>
          </a:p>
        </p:txBody>
      </p:sp>
    </p:spTree>
    <p:extLst>
      <p:ext uri="{BB962C8B-B14F-4D97-AF65-F5344CB8AC3E}">
        <p14:creationId xmlns:p14="http://schemas.microsoft.com/office/powerpoint/2010/main" val="32212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iparthut.com/clip-arts/1487/college-clip-art-148765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00825"/>
            <a:ext cx="4037264" cy="3027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18 U.S.C. § 207(j)(2)</a:t>
            </a:r>
            <a:endParaRPr lang="en-US" sz="3600" dirty="0"/>
          </a:p>
        </p:txBody>
      </p:sp>
      <p:sp>
        <p:nvSpPr>
          <p:cNvPr id="3" name="Content Placeholder 2"/>
          <p:cNvSpPr>
            <a:spLocks noGrp="1"/>
          </p:cNvSpPr>
          <p:nvPr>
            <p:ph idx="1"/>
          </p:nvPr>
        </p:nvSpPr>
        <p:spPr>
          <a:xfrm>
            <a:off x="286752" y="1828800"/>
            <a:ext cx="8323847" cy="4572000"/>
          </a:xfrm>
        </p:spPr>
        <p:txBody>
          <a:bodyPr>
            <a:normAutofit/>
          </a:bodyPr>
          <a:lstStyle/>
          <a:p>
            <a:r>
              <a:rPr lang="en-US" sz="2400" dirty="0" smtClean="0"/>
              <a:t>Client:  University of American Medicine (UAM)</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34</a:t>
            </a:fld>
            <a:endParaRPr lang="en-US"/>
          </a:p>
        </p:txBody>
      </p:sp>
      <p:sp>
        <p:nvSpPr>
          <p:cNvPr id="9" name="Rectangle 8"/>
          <p:cNvSpPr/>
          <p:nvPr/>
        </p:nvSpPr>
        <p:spPr>
          <a:xfrm>
            <a:off x="389877" y="2458451"/>
            <a:ext cx="7829510" cy="33126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indent="-457200">
              <a:buAutoNum type="arabicParenBoth"/>
            </a:pPr>
            <a:r>
              <a:rPr lang="en-US" sz="2400" dirty="0" smtClean="0">
                <a:solidFill>
                  <a:schemeClr val="bg1"/>
                </a:solidFill>
              </a:rPr>
              <a:t>Is </a:t>
            </a:r>
            <a:r>
              <a:rPr lang="en-US" sz="2400" dirty="0">
                <a:solidFill>
                  <a:schemeClr val="bg1"/>
                </a:solidFill>
              </a:rPr>
              <a:t>the </a:t>
            </a:r>
            <a:r>
              <a:rPr lang="en-US" sz="2400" dirty="0" smtClean="0">
                <a:solidFill>
                  <a:schemeClr val="bg1"/>
                </a:solidFill>
              </a:rPr>
              <a:t>UAM one </a:t>
            </a:r>
            <a:r>
              <a:rPr lang="en-US" sz="2400" dirty="0">
                <a:solidFill>
                  <a:schemeClr val="bg1"/>
                </a:solidFill>
              </a:rPr>
              <a:t>of the specific entities</a:t>
            </a:r>
            <a:r>
              <a:rPr lang="en-US" sz="2400" dirty="0" smtClean="0">
                <a:solidFill>
                  <a:schemeClr val="bg1"/>
                </a:solidFill>
              </a:rPr>
              <a:t>?</a:t>
            </a:r>
          </a:p>
          <a:p>
            <a:endParaRPr lang="en-US" sz="2400" dirty="0">
              <a:solidFill>
                <a:schemeClr val="bg1"/>
              </a:solidFill>
            </a:endParaRPr>
          </a:p>
          <a:p>
            <a:r>
              <a:rPr lang="en-US" sz="2400" dirty="0">
                <a:solidFill>
                  <a:schemeClr val="bg1"/>
                </a:solidFill>
              </a:rPr>
              <a:t>(2) </a:t>
            </a:r>
            <a:r>
              <a:rPr lang="en-US" sz="2400" dirty="0" smtClean="0">
                <a:solidFill>
                  <a:schemeClr val="bg1"/>
                </a:solidFill>
              </a:rPr>
              <a:t>Is </a:t>
            </a:r>
            <a:r>
              <a:rPr lang="en-US" sz="2400" dirty="0">
                <a:solidFill>
                  <a:schemeClr val="bg1"/>
                </a:solidFill>
              </a:rPr>
              <a:t>the former employee an “employee” of the specified entity</a:t>
            </a:r>
            <a:r>
              <a:rPr lang="en-US" sz="2400" dirty="0" smtClean="0">
                <a:solidFill>
                  <a:schemeClr val="bg1"/>
                </a:solidFill>
              </a:rPr>
              <a:t>?</a:t>
            </a:r>
          </a:p>
          <a:p>
            <a:endParaRPr lang="en-US" sz="2400" dirty="0">
              <a:solidFill>
                <a:schemeClr val="bg1"/>
              </a:solidFill>
            </a:endParaRPr>
          </a:p>
          <a:p>
            <a:r>
              <a:rPr lang="en-US" sz="2400" dirty="0" smtClean="0">
                <a:solidFill>
                  <a:schemeClr val="bg1"/>
                </a:solidFill>
              </a:rPr>
              <a:t>(3) </a:t>
            </a:r>
            <a:r>
              <a:rPr lang="en-US" sz="2400" dirty="0">
                <a:solidFill>
                  <a:schemeClr val="bg1"/>
                </a:solidFill>
              </a:rPr>
              <a:t>Is this a communication or appearance that would be prohibited by any law other than 207(c) or (d)?</a:t>
            </a:r>
          </a:p>
        </p:txBody>
      </p:sp>
    </p:spTree>
    <p:extLst>
      <p:ext uri="{BB962C8B-B14F-4D97-AF65-F5344CB8AC3E}">
        <p14:creationId xmlns:p14="http://schemas.microsoft.com/office/powerpoint/2010/main" val="6503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iparthut.com/clip-arts/1487/college-clip-art-148765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754" y="3775590"/>
            <a:ext cx="2490294" cy="26392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18 U.S.C. § 207(j)(2</a:t>
            </a:r>
            <a:r>
              <a:rPr lang="en-US" sz="3600" dirty="0"/>
              <a:t>): </a:t>
            </a:r>
            <a:r>
              <a:rPr lang="en-US" sz="3600" dirty="0" smtClean="0"/>
              <a:t/>
            </a:r>
            <a:br>
              <a:rPr lang="en-US" sz="3600" dirty="0" smtClean="0"/>
            </a:br>
            <a:r>
              <a:rPr lang="en-US" sz="3600" dirty="0" smtClean="0"/>
              <a:t>Is UAM </a:t>
            </a:r>
            <a:r>
              <a:rPr lang="en-US" sz="3600" dirty="0"/>
              <a:t>one of the specific entities</a:t>
            </a:r>
            <a:r>
              <a:rPr lang="en-US" sz="3600" dirty="0" smtClean="0"/>
              <a:t>?</a:t>
            </a:r>
            <a:endParaRPr lang="en-US" sz="3600" dirty="0"/>
          </a:p>
        </p:txBody>
      </p:sp>
      <p:sp>
        <p:nvSpPr>
          <p:cNvPr id="3" name="Content Placeholder 2"/>
          <p:cNvSpPr>
            <a:spLocks noGrp="1"/>
          </p:cNvSpPr>
          <p:nvPr>
            <p:ph idx="1"/>
          </p:nvPr>
        </p:nvSpPr>
        <p:spPr>
          <a:xfrm>
            <a:off x="286753" y="1828800"/>
            <a:ext cx="2761248" cy="4572000"/>
          </a:xfrm>
        </p:spPr>
        <p:txBody>
          <a:bodyPr>
            <a:normAutofit/>
          </a:bodyPr>
          <a:lstStyle/>
          <a:p>
            <a:r>
              <a:rPr lang="en-US" sz="1800" dirty="0" smtClean="0"/>
              <a:t>Is UAM an agency of instrumentality of a state of local government? </a:t>
            </a:r>
            <a:r>
              <a:rPr lang="en-US" sz="1800" dirty="0"/>
              <a:t> </a:t>
            </a:r>
            <a:r>
              <a:rPr lang="en-US" sz="1800" dirty="0" smtClean="0"/>
              <a:t>          18 U.S.C. 207(j)(2)(A)</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35</a:t>
            </a:fld>
            <a:endParaRPr lang="en-US"/>
          </a:p>
        </p:txBody>
      </p:sp>
      <p:sp>
        <p:nvSpPr>
          <p:cNvPr id="6" name="Rectangle 5"/>
          <p:cNvSpPr/>
          <p:nvPr/>
        </p:nvSpPr>
        <p:spPr>
          <a:xfrm>
            <a:off x="376267" y="3352800"/>
            <a:ext cx="2900333" cy="302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Some colleges and universities are part of the state government.  </a:t>
            </a:r>
          </a:p>
          <a:p>
            <a:endParaRPr lang="en-US" sz="1600" b="1" dirty="0"/>
          </a:p>
          <a:p>
            <a:r>
              <a:rPr lang="en-US" sz="1600" b="1" dirty="0" smtClean="0"/>
              <a:t>Merely being affiliated with the sate, however, is not the same as being an instrumentality of the state. 	</a:t>
            </a:r>
            <a:endParaRPr lang="en-US" sz="1600" b="1" dirty="0"/>
          </a:p>
        </p:txBody>
      </p:sp>
      <p:sp>
        <p:nvSpPr>
          <p:cNvPr id="8" name="Content Placeholder 2"/>
          <p:cNvSpPr txBox="1">
            <a:spLocks/>
          </p:cNvSpPr>
          <p:nvPr/>
        </p:nvSpPr>
        <p:spPr>
          <a:xfrm>
            <a:off x="5972716" y="1876926"/>
            <a:ext cx="2761248" cy="4572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t>Is UAM an Institute of Higher Education?       18 </a:t>
            </a:r>
            <a:r>
              <a:rPr lang="en-US" sz="1800" dirty="0"/>
              <a:t>U.S.C. 207(j)(2)(</a:t>
            </a:r>
            <a:r>
              <a:rPr lang="en-US" sz="1800" dirty="0" smtClean="0"/>
              <a:t>B)</a:t>
            </a:r>
            <a:endParaRPr lang="en-US" sz="1800" dirty="0"/>
          </a:p>
        </p:txBody>
      </p:sp>
      <p:sp>
        <p:nvSpPr>
          <p:cNvPr id="10" name="Rectangle 9"/>
          <p:cNvSpPr/>
          <p:nvPr/>
        </p:nvSpPr>
        <p:spPr>
          <a:xfrm>
            <a:off x="5943600" y="3352800"/>
            <a:ext cx="2987361" cy="2999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sz="1600" b="1" dirty="0" smtClean="0"/>
              <a:t>2 or 4-year post-secondary school</a:t>
            </a:r>
          </a:p>
          <a:p>
            <a:pPr marL="342900" indent="-342900">
              <a:buAutoNum type="arabicParenR"/>
            </a:pPr>
            <a:endParaRPr lang="en-US" sz="1600" b="1" dirty="0" smtClean="0"/>
          </a:p>
          <a:p>
            <a:pPr marL="342900" indent="-342900">
              <a:buAutoNum type="arabicParenR"/>
            </a:pPr>
            <a:r>
              <a:rPr lang="en-US" sz="1600" b="1" dirty="0" smtClean="0"/>
              <a:t>Public or other nonprofit organization </a:t>
            </a:r>
          </a:p>
          <a:p>
            <a:pPr marL="342900" indent="-342900">
              <a:buAutoNum type="arabicParenR"/>
            </a:pPr>
            <a:endParaRPr lang="en-US" sz="1600" b="1" dirty="0" smtClean="0"/>
          </a:p>
          <a:p>
            <a:pPr marL="342900" indent="-342900">
              <a:buAutoNum type="arabicParenR"/>
            </a:pPr>
            <a:r>
              <a:rPr lang="en-US" sz="1600" b="1" dirty="0" smtClean="0"/>
              <a:t>Accredited ope.ed.gov/accreditation 	</a:t>
            </a:r>
            <a:endParaRPr lang="en-US" sz="1600" b="1" dirty="0"/>
          </a:p>
        </p:txBody>
      </p:sp>
      <p:sp>
        <p:nvSpPr>
          <p:cNvPr id="9" name="Content Placeholder 2"/>
          <p:cNvSpPr txBox="1">
            <a:spLocks/>
          </p:cNvSpPr>
          <p:nvPr/>
        </p:nvSpPr>
        <p:spPr>
          <a:xfrm>
            <a:off x="3247524" y="1828800"/>
            <a:ext cx="2761248" cy="4572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t>Is UAM a hospital or medical research organization?             18 </a:t>
            </a:r>
            <a:r>
              <a:rPr lang="en-US" sz="1800" dirty="0"/>
              <a:t>U.S.C. 207(j)(2</a:t>
            </a:r>
            <a:r>
              <a:rPr lang="en-US" sz="1800" dirty="0" smtClean="0"/>
              <a:t>)(B)</a:t>
            </a:r>
            <a:endParaRPr lang="en-US" sz="1800" dirty="0"/>
          </a:p>
          <a:p>
            <a:endParaRPr lang="en-US" sz="1800" dirty="0"/>
          </a:p>
        </p:txBody>
      </p:sp>
      <p:sp>
        <p:nvSpPr>
          <p:cNvPr id="11" name="Rectangle 10"/>
          <p:cNvSpPr/>
          <p:nvPr/>
        </p:nvSpPr>
        <p:spPr>
          <a:xfrm>
            <a:off x="3395153" y="3352800"/>
            <a:ext cx="2429896" cy="300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501(c)(3)</a:t>
            </a:r>
          </a:p>
          <a:p>
            <a:endParaRPr lang="en-US" sz="1600" b="1" dirty="0" smtClean="0"/>
          </a:p>
          <a:p>
            <a:endParaRPr lang="en-US" sz="1600" b="1" dirty="0"/>
          </a:p>
          <a:p>
            <a:endParaRPr lang="en-US" sz="1600" b="1" dirty="0" smtClean="0"/>
          </a:p>
          <a:p>
            <a:endParaRPr lang="en-US" sz="1600" b="1" dirty="0"/>
          </a:p>
          <a:p>
            <a:r>
              <a:rPr lang="en-US" sz="1600" b="1" dirty="0" smtClean="0"/>
              <a:t>Terms defined in the Internal Revenue Code	</a:t>
            </a:r>
            <a:endParaRPr lang="en-US" sz="1600" b="1" dirty="0"/>
          </a:p>
        </p:txBody>
      </p:sp>
    </p:spTree>
    <p:extLst>
      <p:ext uri="{BB962C8B-B14F-4D97-AF65-F5344CB8AC3E}">
        <p14:creationId xmlns:p14="http://schemas.microsoft.com/office/powerpoint/2010/main" val="17969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9"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liparthut.com/clip-arts/1487/college-clip-art-148765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754" y="3775590"/>
            <a:ext cx="2490294" cy="26392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18 U.S.C. § 207(j)(2)</a:t>
            </a:r>
            <a:endParaRPr lang="en-US" sz="3600" dirty="0"/>
          </a:p>
        </p:txBody>
      </p:sp>
      <p:sp>
        <p:nvSpPr>
          <p:cNvPr id="3" name="Content Placeholder 2"/>
          <p:cNvSpPr>
            <a:spLocks noGrp="1"/>
          </p:cNvSpPr>
          <p:nvPr>
            <p:ph idx="1"/>
          </p:nvPr>
        </p:nvSpPr>
        <p:spPr>
          <a:xfrm>
            <a:off x="286753" y="1828800"/>
            <a:ext cx="2761248" cy="4572000"/>
          </a:xfrm>
        </p:spPr>
        <p:txBody>
          <a:bodyPr>
            <a:normAutofit/>
          </a:bodyPr>
          <a:lstStyle/>
          <a:p>
            <a:r>
              <a:rPr lang="en-US" sz="2400" dirty="0" smtClean="0"/>
              <a:t>Is Roger an employee of the specified entity?</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36</a:t>
            </a:fld>
            <a:endParaRPr lang="en-US"/>
          </a:p>
        </p:txBody>
      </p:sp>
      <p:sp>
        <p:nvSpPr>
          <p:cNvPr id="6" name="Rectangle 5"/>
          <p:cNvSpPr/>
          <p:nvPr/>
        </p:nvSpPr>
        <p:spPr>
          <a:xfrm>
            <a:off x="376267" y="3886200"/>
            <a:ext cx="2900333" cy="249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The </a:t>
            </a:r>
            <a:r>
              <a:rPr lang="en-US" sz="2000" dirty="0"/>
              <a:t>employee must be in an employer-employee relationship with the specified entity</a:t>
            </a:r>
            <a:r>
              <a:rPr lang="en-US" sz="1600" b="1" dirty="0" smtClean="0"/>
              <a:t>	</a:t>
            </a:r>
            <a:endParaRPr lang="en-US" sz="1600" b="1" dirty="0"/>
          </a:p>
        </p:txBody>
      </p:sp>
      <p:sp>
        <p:nvSpPr>
          <p:cNvPr id="8" name="Content Placeholder 2"/>
          <p:cNvSpPr txBox="1">
            <a:spLocks/>
          </p:cNvSpPr>
          <p:nvPr/>
        </p:nvSpPr>
        <p:spPr>
          <a:xfrm>
            <a:off x="5972716" y="1876926"/>
            <a:ext cx="2761248" cy="4572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Is this a communication or appearance that would be prohibited by any law other than 207(c) or (d)?</a:t>
            </a:r>
          </a:p>
        </p:txBody>
      </p:sp>
      <p:sp>
        <p:nvSpPr>
          <p:cNvPr id="10" name="Rectangle 9"/>
          <p:cNvSpPr/>
          <p:nvPr/>
        </p:nvSpPr>
        <p:spPr>
          <a:xfrm>
            <a:off x="5943600" y="3886200"/>
            <a:ext cx="2987361" cy="2466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a:t>
            </a:r>
            <a:r>
              <a:rPr lang="en-US" dirty="0"/>
              <a:t>exception only applies to the prohibitions of 207(c) and (d), so it will not, </a:t>
            </a:r>
            <a:r>
              <a:rPr lang="en-US" dirty="0" smtClean="0"/>
              <a:t>for example, apply </a:t>
            </a:r>
            <a:r>
              <a:rPr lang="en-US" dirty="0"/>
              <a:t>if the employee personally worked on the matter </a:t>
            </a:r>
            <a:r>
              <a:rPr lang="en-US" dirty="0" smtClean="0"/>
              <a:t>while </a:t>
            </a:r>
            <a:r>
              <a:rPr lang="en-US" dirty="0"/>
              <a:t>a </a:t>
            </a:r>
            <a:r>
              <a:rPr lang="en-US" dirty="0" smtClean="0"/>
              <a:t>government employee</a:t>
            </a:r>
            <a:r>
              <a:rPr lang="en-US" b="1" dirty="0" smtClean="0"/>
              <a:t>	</a:t>
            </a:r>
            <a:endParaRPr lang="en-US" b="1" dirty="0"/>
          </a:p>
        </p:txBody>
      </p:sp>
    </p:spTree>
    <p:extLst>
      <p:ext uri="{BB962C8B-B14F-4D97-AF65-F5344CB8AC3E}">
        <p14:creationId xmlns:p14="http://schemas.microsoft.com/office/powerpoint/2010/main" val="10084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liparthut.com/clip-arts/1487/college-clip-art-148765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316" y="2971800"/>
            <a:ext cx="4342064" cy="32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t>Client:  University of </a:t>
            </a:r>
            <a:r>
              <a:rPr lang="en-US" sz="3600" dirty="0" smtClean="0"/>
              <a:t>American Medicine</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37</a:t>
            </a:fld>
            <a:endParaRPr lang="en-US"/>
          </a:p>
        </p:txBody>
      </p:sp>
      <p:sp>
        <p:nvSpPr>
          <p:cNvPr id="6" name="Content Placeholder 2"/>
          <p:cNvSpPr>
            <a:spLocks noGrp="1"/>
          </p:cNvSpPr>
          <p:nvPr>
            <p:ph idx="1"/>
          </p:nvPr>
        </p:nvSpPr>
        <p:spPr>
          <a:xfrm>
            <a:off x="286752" y="1828800"/>
            <a:ext cx="8628647" cy="4572000"/>
          </a:xfrm>
        </p:spPr>
        <p:txBody>
          <a:bodyPr>
            <a:normAutofit/>
          </a:bodyPr>
          <a:lstStyle/>
          <a:p>
            <a:r>
              <a:rPr lang="en-US" sz="2400" dirty="0" smtClean="0"/>
              <a:t>The client wants Roger </a:t>
            </a:r>
            <a:r>
              <a:rPr lang="en-US" sz="2400" dirty="0"/>
              <a:t>to </a:t>
            </a:r>
            <a:r>
              <a:rPr lang="en-US" sz="2400" dirty="0" smtClean="0"/>
              <a:t>use </a:t>
            </a:r>
            <a:r>
              <a:rPr lang="en-US" sz="2400" dirty="0"/>
              <a:t>his subject-matter </a:t>
            </a:r>
            <a:r>
              <a:rPr lang="en-US" sz="2400" dirty="0" smtClean="0"/>
              <a:t>expertise in a meeting with PHA officials on the review of a new drug developed by the University.  The review is based on a test that Roger was instrumental in developing. </a:t>
            </a:r>
            <a:endParaRPr lang="en-US" sz="2400" dirty="0"/>
          </a:p>
        </p:txBody>
      </p:sp>
    </p:spTree>
    <p:extLst>
      <p:ext uri="{BB962C8B-B14F-4D97-AF65-F5344CB8AC3E}">
        <p14:creationId xmlns:p14="http://schemas.microsoft.com/office/powerpoint/2010/main" val="2092730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exceptions apply?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6521305"/>
              </p:ext>
            </p:extLst>
          </p:nvPr>
        </p:nvGraphicFramePr>
        <p:xfrm>
          <a:off x="381001" y="1705306"/>
          <a:ext cx="8305799" cy="4636182"/>
        </p:xfrm>
        <a:graphic>
          <a:graphicData uri="http://schemas.openxmlformats.org/drawingml/2006/table">
            <a:tbl>
              <a:tblPr firstRow="1" bandRow="1">
                <a:tableStyleId>{5C22544A-7EE6-4342-B048-85BDC9FD1C3A}</a:tableStyleId>
              </a:tblPr>
              <a:tblGrid>
                <a:gridCol w="2460978"/>
                <a:gridCol w="845961"/>
                <a:gridCol w="692150"/>
                <a:gridCol w="747082"/>
                <a:gridCol w="944840"/>
                <a:gridCol w="1153583"/>
                <a:gridCol w="1461205"/>
              </a:tblGrid>
              <a:tr h="474088">
                <a:tc>
                  <a:txBody>
                    <a:bodyPr/>
                    <a:lstStyle/>
                    <a:p>
                      <a:pPr marL="0" marR="0" algn="ctr">
                        <a:spcBef>
                          <a:spcPts val="0"/>
                        </a:spcBef>
                        <a:spcAft>
                          <a:spcPts val="0"/>
                        </a:spcAft>
                      </a:pPr>
                      <a:r>
                        <a:rPr lang="en-US" sz="1100" dirty="0">
                          <a:solidFill>
                            <a:schemeClr val="tx1"/>
                          </a:solidFill>
                          <a:latin typeface="Lucida Sans"/>
                          <a:ea typeface="Calibri"/>
                        </a:rPr>
                        <a:t/>
                      </a:r>
                      <a:br>
                        <a:rPr lang="en-US" sz="1100" dirty="0">
                          <a:solidFill>
                            <a:schemeClr val="tx1"/>
                          </a:solidFill>
                          <a:latin typeface="Lucida Sans"/>
                          <a:ea typeface="Calibri"/>
                        </a:rPr>
                      </a:br>
                      <a:r>
                        <a:rPr lang="en-US" sz="1100" b="1" dirty="0" smtClean="0">
                          <a:solidFill>
                            <a:schemeClr val="tx1"/>
                          </a:solidFill>
                          <a:latin typeface="Lucida Sans"/>
                          <a:ea typeface="Calibri"/>
                        </a:rPr>
                        <a:t>Exceptions </a:t>
                      </a:r>
                      <a:r>
                        <a:rPr lang="en-US" sz="1100" b="1" dirty="0">
                          <a:solidFill>
                            <a:schemeClr val="tx1"/>
                          </a:solidFill>
                          <a:latin typeface="Lucida Sans"/>
                          <a:ea typeface="Calibri"/>
                        </a:rPr>
                        <a:t>/ Waivers</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(b)</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(c)</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(d)</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a:solidFill>
                          <a:schemeClr val="tx1"/>
                        </a:solidFill>
                        <a:latin typeface="Times New Roman"/>
                        <a:ea typeface="Calibri"/>
                      </a:endParaRPr>
                    </a:p>
                    <a:p>
                      <a:pPr marL="0" marR="0" algn="ctr">
                        <a:spcBef>
                          <a:spcPts val="0"/>
                        </a:spcBef>
                        <a:spcAft>
                          <a:spcPts val="0"/>
                        </a:spcAft>
                      </a:pPr>
                      <a:r>
                        <a:rPr lang="en-US" sz="1100" b="1">
                          <a:solidFill>
                            <a:schemeClr val="tx1"/>
                          </a:solidFill>
                          <a:latin typeface="Lucida Sans"/>
                          <a:ea typeface="Calibri"/>
                        </a:rPr>
                        <a:t>(f)</a:t>
                      </a:r>
                      <a:endParaRPr lang="en-US" sz="1200">
                        <a:solidFill>
                          <a:schemeClr val="tx1"/>
                        </a:solidFill>
                        <a:latin typeface="Times New Roman"/>
                        <a:ea typeface="Calibri"/>
                      </a:endParaRPr>
                    </a:p>
                  </a:txBody>
                  <a:tcPr marL="67344" marR="67344" marT="0" marB="0"/>
                </a:tc>
              </a:tr>
              <a:tr h="477724">
                <a:tc>
                  <a:txBody>
                    <a:bodyPr/>
                    <a:lstStyle/>
                    <a:p>
                      <a:pPr marL="0" marR="0">
                        <a:spcBef>
                          <a:spcPts val="0"/>
                        </a:spcBef>
                        <a:spcAft>
                          <a:spcPts val="0"/>
                        </a:spcAft>
                      </a:pPr>
                      <a:r>
                        <a:rPr lang="en-US" sz="1100" b="1" dirty="0">
                          <a:solidFill>
                            <a:schemeClr val="tx1"/>
                          </a:solidFill>
                          <a:latin typeface="Lucida Sans"/>
                          <a:ea typeface="Calibri"/>
                        </a:rPr>
                        <a:t>Official Government Duties (j)(1)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State and Local Governments and Institutions, Hospitals, and Organizations (j)(2)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International Organizations (j)(3)</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Special Knowledge (j)(4)</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Scientific or Technological Information (j)(5)</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Testimony under Oath or Statements Made under Penalty of Perjury (j)(6)</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Political Parties and Campaign Committees (j)(7)</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endParaRPr lang="en-US" sz="1100" b="1" dirty="0" smtClean="0">
                        <a:solidFill>
                          <a:schemeClr val="tx1"/>
                        </a:solidFill>
                        <a:latin typeface="Lucida Sans"/>
                        <a:ea typeface="Calibri"/>
                      </a:endParaRPr>
                    </a:p>
                    <a:p>
                      <a:pPr marL="0" marR="0">
                        <a:spcBef>
                          <a:spcPts val="0"/>
                        </a:spcBef>
                        <a:spcAft>
                          <a:spcPts val="0"/>
                        </a:spcAft>
                      </a:pPr>
                      <a:r>
                        <a:rPr lang="en-US" sz="1100" b="1" dirty="0" smtClean="0">
                          <a:solidFill>
                            <a:schemeClr val="tx1"/>
                          </a:solidFill>
                          <a:latin typeface="Lucida Sans"/>
                          <a:ea typeface="Calibri"/>
                        </a:rPr>
                        <a:t>Presidential </a:t>
                      </a:r>
                      <a:r>
                        <a:rPr lang="en-US" sz="1100" b="1" dirty="0">
                          <a:solidFill>
                            <a:schemeClr val="tx1"/>
                          </a:solidFill>
                          <a:latin typeface="Lucida Sans"/>
                          <a:ea typeface="Calibri"/>
                        </a:rPr>
                        <a:t>Waiver (k)</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38</a:t>
            </a:fld>
            <a:endParaRPr lang="en-US"/>
          </a:p>
        </p:txBody>
      </p:sp>
      <p:sp>
        <p:nvSpPr>
          <p:cNvPr id="3" name="Line Callout 1 2"/>
          <p:cNvSpPr/>
          <p:nvPr/>
        </p:nvSpPr>
        <p:spPr>
          <a:xfrm>
            <a:off x="2895600" y="2286000"/>
            <a:ext cx="5715000" cy="3886200"/>
          </a:xfrm>
          <a:prstGeom prst="borderCallout1">
            <a:avLst>
              <a:gd name="adj1" fmla="val 51598"/>
              <a:gd name="adj2" fmla="val 221"/>
              <a:gd name="adj3" fmla="val 43538"/>
              <a:gd name="adj4" fmla="val -27650"/>
            </a:avLst>
          </a:prstGeom>
          <a:ln w="57150"/>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smtClean="0"/>
          </a:p>
          <a:p>
            <a:endParaRPr lang="en-US" sz="2400" dirty="0"/>
          </a:p>
          <a:p>
            <a:r>
              <a:rPr lang="en-US" sz="2400" dirty="0"/>
              <a:t>The restrictions contained in subsections (c), (d), and (e) shall not prevent an individual from making or providing a statement, which is based on the individual’s own special knowledge in the particular area that is the subject of the statement, if no compensation is thereby received.</a:t>
            </a:r>
          </a:p>
          <a:p>
            <a:r>
              <a:rPr lang="en-US" dirty="0"/>
              <a:t/>
            </a:r>
            <a:br>
              <a:rPr lang="en-US" dirty="0"/>
            </a:br>
            <a:endParaRPr lang="en-US" dirty="0"/>
          </a:p>
        </p:txBody>
      </p:sp>
    </p:spTree>
    <p:extLst>
      <p:ext uri="{BB962C8B-B14F-4D97-AF65-F5344CB8AC3E}">
        <p14:creationId xmlns:p14="http://schemas.microsoft.com/office/powerpoint/2010/main" val="16050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Special Knowledge</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39</a:t>
            </a:fld>
            <a:endParaRPr lang="en-US"/>
          </a:p>
        </p:txBody>
      </p:sp>
      <p:sp>
        <p:nvSpPr>
          <p:cNvPr id="6" name="Content Placeholder 2"/>
          <p:cNvSpPr>
            <a:spLocks noGrp="1"/>
          </p:cNvSpPr>
          <p:nvPr>
            <p:ph idx="1"/>
          </p:nvPr>
        </p:nvSpPr>
        <p:spPr>
          <a:xfrm>
            <a:off x="286752" y="1828800"/>
            <a:ext cx="8628647" cy="4572000"/>
          </a:xfrm>
        </p:spPr>
        <p:txBody>
          <a:bodyPr>
            <a:normAutofit/>
          </a:bodyPr>
          <a:lstStyle/>
          <a:p>
            <a:pPr>
              <a:buFont typeface="Wingdings" panose="05000000000000000000" pitchFamily="2" charset="2"/>
              <a:buChar char="q"/>
            </a:pPr>
            <a:r>
              <a:rPr lang="en-US" sz="2400" dirty="0" smtClean="0"/>
              <a:t>Exception to the restrictions of 18 U.S.C. 207(c) and (d) only</a:t>
            </a:r>
            <a:endParaRPr lang="en-US" sz="2100" dirty="0" smtClean="0"/>
          </a:p>
          <a:p>
            <a:pPr>
              <a:buFont typeface="Wingdings" panose="05000000000000000000" pitchFamily="2" charset="2"/>
              <a:buChar char="q"/>
            </a:pPr>
            <a:r>
              <a:rPr lang="en-US" sz="2400" dirty="0" smtClean="0"/>
              <a:t>Uncompensated</a:t>
            </a:r>
          </a:p>
          <a:p>
            <a:pPr>
              <a:buFont typeface="Wingdings" panose="05000000000000000000" pitchFamily="2" charset="2"/>
              <a:buChar char="q"/>
            </a:pPr>
            <a:r>
              <a:rPr lang="en-US" sz="2400" dirty="0"/>
              <a:t>Statement of facts observed by the former employee</a:t>
            </a:r>
          </a:p>
          <a:p>
            <a:pPr>
              <a:buFont typeface="Wingdings" panose="05000000000000000000" pitchFamily="2" charset="2"/>
              <a:buChar char="q"/>
            </a:pPr>
            <a:r>
              <a:rPr lang="en-US" sz="2400" dirty="0" smtClean="0"/>
              <a:t>Based on “special knowledge” </a:t>
            </a:r>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p:txBody>
      </p:sp>
      <p:sp>
        <p:nvSpPr>
          <p:cNvPr id="3" name="Rectangle 2"/>
          <p:cNvSpPr/>
          <p:nvPr/>
        </p:nvSpPr>
        <p:spPr>
          <a:xfrm>
            <a:off x="2667000" y="4724400"/>
            <a:ext cx="4572000" cy="369332"/>
          </a:xfrm>
          <a:prstGeom prst="rect">
            <a:avLst/>
          </a:prstGeom>
        </p:spPr>
        <p:txBody>
          <a:bodyPr>
            <a:spAutoFit/>
          </a:bodyPr>
          <a:lstStyle/>
          <a:p>
            <a:endParaRPr lang="en-US" dirty="0"/>
          </a:p>
        </p:txBody>
      </p:sp>
      <p:sp>
        <p:nvSpPr>
          <p:cNvPr id="7" name="Rectangle 6"/>
          <p:cNvSpPr/>
          <p:nvPr/>
        </p:nvSpPr>
        <p:spPr>
          <a:xfrm>
            <a:off x="636308" y="4114800"/>
            <a:ext cx="7929533" cy="202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The client wants Roger to use his subject-matter expertise in a meeting with PHA officials on the review of a new drug developed by the University.  The review is based on a test that Roger was instrumental in developing. </a:t>
            </a:r>
            <a:endParaRPr lang="en-US" sz="2000" b="1" dirty="0" smtClean="0"/>
          </a:p>
          <a:p>
            <a:endParaRPr lang="en-US" sz="2000" b="1" dirty="0"/>
          </a:p>
          <a:p>
            <a:r>
              <a:rPr lang="en-US" sz="2000" b="1" dirty="0" smtClean="0"/>
              <a:t>Can Roger meet with PHA about the new drug? </a:t>
            </a:r>
            <a:endParaRPr lang="en-US" sz="2000" dirty="0"/>
          </a:p>
        </p:txBody>
      </p:sp>
    </p:spTree>
    <p:extLst>
      <p:ext uri="{BB962C8B-B14F-4D97-AF65-F5344CB8AC3E}">
        <p14:creationId xmlns:p14="http://schemas.microsoft.com/office/powerpoint/2010/main" val="163004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a:t>Step-by-step approach</a:t>
            </a:r>
            <a:endParaRPr lang="en-US" dirty="0"/>
          </a:p>
          <a:p>
            <a:r>
              <a:rPr lang="en-US" dirty="0" smtClean="0"/>
              <a:t>Review </a:t>
            </a:r>
            <a:r>
              <a:rPr lang="en-US" dirty="0"/>
              <a:t>elements</a:t>
            </a:r>
          </a:p>
          <a:p>
            <a:r>
              <a:rPr lang="en-US" dirty="0" smtClean="0"/>
              <a:t>Fact patterns with Roger V. Dorr</a:t>
            </a:r>
            <a:endParaRPr lang="en-US" dirty="0"/>
          </a:p>
        </p:txBody>
      </p:sp>
      <p:pic>
        <p:nvPicPr>
          <p:cNvPr id="4" name="Picture 3" descr="iStock_000000117681Large.jpg"/>
          <p:cNvPicPr>
            <a:picLocks noChangeAspect="1"/>
          </p:cNvPicPr>
          <p:nvPr/>
        </p:nvPicPr>
        <p:blipFill>
          <a:blip r:embed="rId3" cstate="print"/>
          <a:stretch>
            <a:fillRect/>
          </a:stretch>
        </p:blipFill>
        <p:spPr>
          <a:xfrm>
            <a:off x="2819400" y="3673833"/>
            <a:ext cx="2986838" cy="2402114"/>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2437A95F-D9EE-4224-9A43-AD1B5C8C922D}" type="slidenum">
              <a:rPr lang="en-US" smtClean="0"/>
              <a:t>4</a:t>
            </a:fld>
            <a:endParaRPr lang="en-US"/>
          </a:p>
        </p:txBody>
      </p:sp>
    </p:spTree>
    <p:extLst>
      <p:ext uri="{BB962C8B-B14F-4D97-AF65-F5344CB8AC3E}">
        <p14:creationId xmlns:p14="http://schemas.microsoft.com/office/powerpoint/2010/main" val="3145957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exceptions apply?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6298705"/>
              </p:ext>
            </p:extLst>
          </p:nvPr>
        </p:nvGraphicFramePr>
        <p:xfrm>
          <a:off x="381001" y="1705306"/>
          <a:ext cx="8305799" cy="4636182"/>
        </p:xfrm>
        <a:graphic>
          <a:graphicData uri="http://schemas.openxmlformats.org/drawingml/2006/table">
            <a:tbl>
              <a:tblPr firstRow="1" bandRow="1">
                <a:tableStyleId>{5C22544A-7EE6-4342-B048-85BDC9FD1C3A}</a:tableStyleId>
              </a:tblPr>
              <a:tblGrid>
                <a:gridCol w="2460978"/>
                <a:gridCol w="845961"/>
                <a:gridCol w="692150"/>
                <a:gridCol w="747082"/>
                <a:gridCol w="944840"/>
                <a:gridCol w="1153583"/>
                <a:gridCol w="1461205"/>
              </a:tblGrid>
              <a:tr h="474088">
                <a:tc>
                  <a:txBody>
                    <a:bodyPr/>
                    <a:lstStyle/>
                    <a:p>
                      <a:pPr marL="0" marR="0" algn="ctr">
                        <a:spcBef>
                          <a:spcPts val="0"/>
                        </a:spcBef>
                        <a:spcAft>
                          <a:spcPts val="0"/>
                        </a:spcAft>
                      </a:pPr>
                      <a:r>
                        <a:rPr lang="en-US" sz="1100" dirty="0">
                          <a:solidFill>
                            <a:schemeClr val="tx1"/>
                          </a:solidFill>
                          <a:latin typeface="Lucida Sans"/>
                          <a:ea typeface="Calibri"/>
                        </a:rPr>
                        <a:t/>
                      </a:r>
                      <a:br>
                        <a:rPr lang="en-US" sz="1100" dirty="0">
                          <a:solidFill>
                            <a:schemeClr val="tx1"/>
                          </a:solidFill>
                          <a:latin typeface="Lucida Sans"/>
                          <a:ea typeface="Calibri"/>
                        </a:rPr>
                      </a:br>
                      <a:r>
                        <a:rPr lang="en-US" sz="1100" b="1" dirty="0" smtClean="0">
                          <a:solidFill>
                            <a:schemeClr val="tx1"/>
                          </a:solidFill>
                          <a:latin typeface="Lucida Sans"/>
                          <a:ea typeface="Calibri"/>
                        </a:rPr>
                        <a:t>Exceptions </a:t>
                      </a:r>
                      <a:r>
                        <a:rPr lang="en-US" sz="1100" b="1" dirty="0">
                          <a:solidFill>
                            <a:schemeClr val="tx1"/>
                          </a:solidFill>
                          <a:latin typeface="Lucida Sans"/>
                          <a:ea typeface="Calibri"/>
                        </a:rPr>
                        <a:t>/ Waivers</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(b)</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(c)</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(d)</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a:solidFill>
                          <a:schemeClr val="tx1"/>
                        </a:solidFill>
                        <a:latin typeface="Times New Roman"/>
                        <a:ea typeface="Calibri"/>
                      </a:endParaRPr>
                    </a:p>
                    <a:p>
                      <a:pPr marL="0" marR="0" algn="ctr">
                        <a:spcBef>
                          <a:spcPts val="0"/>
                        </a:spcBef>
                        <a:spcAft>
                          <a:spcPts val="0"/>
                        </a:spcAft>
                      </a:pPr>
                      <a:r>
                        <a:rPr lang="en-US" sz="1100" b="1">
                          <a:solidFill>
                            <a:schemeClr val="tx1"/>
                          </a:solidFill>
                          <a:latin typeface="Lucida Sans"/>
                          <a:ea typeface="Calibri"/>
                        </a:rPr>
                        <a:t>(f)</a:t>
                      </a:r>
                      <a:endParaRPr lang="en-US" sz="1200">
                        <a:solidFill>
                          <a:schemeClr val="tx1"/>
                        </a:solidFill>
                        <a:latin typeface="Times New Roman"/>
                        <a:ea typeface="Calibri"/>
                      </a:endParaRPr>
                    </a:p>
                  </a:txBody>
                  <a:tcPr marL="67344" marR="67344" marT="0" marB="0"/>
                </a:tc>
              </a:tr>
              <a:tr h="477724">
                <a:tc>
                  <a:txBody>
                    <a:bodyPr/>
                    <a:lstStyle/>
                    <a:p>
                      <a:pPr marL="0" marR="0">
                        <a:spcBef>
                          <a:spcPts val="0"/>
                        </a:spcBef>
                        <a:spcAft>
                          <a:spcPts val="0"/>
                        </a:spcAft>
                      </a:pPr>
                      <a:r>
                        <a:rPr lang="en-US" sz="1100" b="1">
                          <a:solidFill>
                            <a:schemeClr val="tx1"/>
                          </a:solidFill>
                          <a:latin typeface="Lucida Sans"/>
                          <a:ea typeface="Calibri"/>
                        </a:rPr>
                        <a:t>Official Government Duties (j)(1)</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State and Local Governments and Institutions, Hospitals, and Organizations (j)(2)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International Organizations (j)(3)</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Special Knowledge (j)(4)</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Scientific or Technological Information (j)(5)</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Testimony under Oath or Statements Made under Penalty of Perjury (j)(6)</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Political Parties and Campaign Committees (j)(7)</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endParaRPr lang="en-US" sz="1100" b="1" dirty="0" smtClean="0">
                        <a:solidFill>
                          <a:schemeClr val="tx1"/>
                        </a:solidFill>
                        <a:latin typeface="Lucida Sans"/>
                        <a:ea typeface="Calibri"/>
                      </a:endParaRPr>
                    </a:p>
                    <a:p>
                      <a:pPr marL="0" marR="0">
                        <a:spcBef>
                          <a:spcPts val="0"/>
                        </a:spcBef>
                        <a:spcAft>
                          <a:spcPts val="0"/>
                        </a:spcAft>
                      </a:pPr>
                      <a:r>
                        <a:rPr lang="en-US" sz="1100" b="1" dirty="0" smtClean="0">
                          <a:solidFill>
                            <a:schemeClr val="tx1"/>
                          </a:solidFill>
                          <a:latin typeface="Lucida Sans"/>
                          <a:ea typeface="Calibri"/>
                        </a:rPr>
                        <a:t>Presidential </a:t>
                      </a:r>
                      <a:r>
                        <a:rPr lang="en-US" sz="1100" b="1" dirty="0">
                          <a:solidFill>
                            <a:schemeClr val="tx1"/>
                          </a:solidFill>
                          <a:latin typeface="Lucida Sans"/>
                          <a:ea typeface="Calibri"/>
                        </a:rPr>
                        <a:t>Waiver (k)</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40</a:t>
            </a:fld>
            <a:endParaRPr lang="en-US"/>
          </a:p>
        </p:txBody>
      </p:sp>
      <p:sp>
        <p:nvSpPr>
          <p:cNvPr id="3" name="Line Callout 1 2"/>
          <p:cNvSpPr/>
          <p:nvPr/>
        </p:nvSpPr>
        <p:spPr>
          <a:xfrm>
            <a:off x="2895600" y="2286000"/>
            <a:ext cx="5715000" cy="4114800"/>
          </a:xfrm>
          <a:prstGeom prst="borderCallout1">
            <a:avLst>
              <a:gd name="adj1" fmla="val 51598"/>
              <a:gd name="adj2" fmla="val 221"/>
              <a:gd name="adj3" fmla="val 54649"/>
              <a:gd name="adj4" fmla="val -19861"/>
            </a:avLst>
          </a:prstGeom>
          <a:ln w="57150"/>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smtClean="0"/>
          </a:p>
          <a:p>
            <a:endParaRPr lang="en-US" sz="2400" dirty="0"/>
          </a:p>
          <a:p>
            <a:r>
              <a:rPr lang="en-US" dirty="0"/>
              <a:t>Notwithstanding 207(a), (c) or (d), an employee may make a communication </a:t>
            </a:r>
            <a:r>
              <a:rPr lang="en-US" i="1" dirty="0"/>
              <a:t>solely </a:t>
            </a:r>
            <a:r>
              <a:rPr lang="en-US" dirty="0"/>
              <a:t>for purposes of furnishing </a:t>
            </a:r>
            <a:r>
              <a:rPr lang="en-US" u="sng" dirty="0"/>
              <a:t>scientific or technological </a:t>
            </a:r>
            <a:r>
              <a:rPr lang="en-US" dirty="0"/>
              <a:t>information </a:t>
            </a:r>
            <a:r>
              <a:rPr lang="en-US" dirty="0" smtClean="0"/>
              <a:t>if:</a:t>
            </a:r>
          </a:p>
          <a:p>
            <a:endParaRPr lang="en-US" dirty="0" smtClean="0"/>
          </a:p>
          <a:p>
            <a:pPr marL="285750" indent="-285750">
              <a:buFont typeface="Arial" panose="020B0604020202020204" pitchFamily="34" charset="0"/>
              <a:buChar char="•"/>
            </a:pPr>
            <a:r>
              <a:rPr lang="en-US" dirty="0" smtClean="0"/>
              <a:t>Done </a:t>
            </a:r>
            <a:r>
              <a:rPr lang="en-US" dirty="0"/>
              <a:t>in accordance with Agency procedures; </a:t>
            </a:r>
            <a:r>
              <a:rPr lang="en-US" dirty="0" smtClean="0"/>
              <a:t>or</a:t>
            </a:r>
          </a:p>
          <a:p>
            <a:endParaRPr lang="en-US" dirty="0" smtClean="0"/>
          </a:p>
          <a:p>
            <a:pPr marL="285750" indent="-285750">
              <a:buFont typeface="Arial" panose="020B0604020202020204" pitchFamily="34" charset="0"/>
              <a:buChar char="•"/>
            </a:pPr>
            <a:r>
              <a:rPr lang="en-US" dirty="0" smtClean="0"/>
              <a:t>If the agency, in consultation with OGE, publishes certification in the Federal register that</a:t>
            </a:r>
          </a:p>
          <a:p>
            <a:pPr marL="742950" lvl="1" indent="-285750">
              <a:buFont typeface="Arial" panose="020B0604020202020204" pitchFamily="34" charset="0"/>
              <a:buChar char="•"/>
            </a:pPr>
            <a:r>
              <a:rPr lang="en-US" dirty="0" smtClean="0"/>
              <a:t>The employee has outstanding scientific or technological qualifications</a:t>
            </a:r>
          </a:p>
          <a:p>
            <a:pPr marL="742950" lvl="1" indent="-285750">
              <a:buFont typeface="Arial" panose="020B0604020202020204" pitchFamily="34" charset="0"/>
              <a:buChar char="•"/>
            </a:pPr>
            <a:r>
              <a:rPr lang="en-US" dirty="0" smtClean="0"/>
              <a:t>That those qualifications are needed in the particular matter; and</a:t>
            </a:r>
          </a:p>
          <a:p>
            <a:pPr marL="742950" lvl="1" indent="-285750">
              <a:buFont typeface="Arial" panose="020B0604020202020204" pitchFamily="34" charset="0"/>
              <a:buChar char="•"/>
            </a:pPr>
            <a:r>
              <a:rPr lang="en-US" dirty="0" smtClean="0"/>
              <a:t>That </a:t>
            </a:r>
            <a:r>
              <a:rPr lang="en-US" dirty="0"/>
              <a:t>the national interest is served by the former employees’ participation.</a:t>
            </a:r>
          </a:p>
          <a:p>
            <a:r>
              <a:rPr lang="en-US" dirty="0"/>
              <a:t/>
            </a:r>
            <a:br>
              <a:rPr lang="en-US" dirty="0"/>
            </a:br>
            <a:endParaRPr lang="en-US" dirty="0"/>
          </a:p>
        </p:txBody>
      </p:sp>
    </p:spTree>
    <p:extLst>
      <p:ext uri="{BB962C8B-B14F-4D97-AF65-F5344CB8AC3E}">
        <p14:creationId xmlns:p14="http://schemas.microsoft.com/office/powerpoint/2010/main" val="9768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Scientific or Technological Information</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41</a:t>
            </a:fld>
            <a:endParaRPr lang="en-US"/>
          </a:p>
        </p:txBody>
      </p:sp>
      <p:sp>
        <p:nvSpPr>
          <p:cNvPr id="6" name="Content Placeholder 2"/>
          <p:cNvSpPr>
            <a:spLocks noGrp="1"/>
          </p:cNvSpPr>
          <p:nvPr>
            <p:ph idx="1"/>
          </p:nvPr>
        </p:nvSpPr>
        <p:spPr>
          <a:xfrm>
            <a:off x="228600" y="1828800"/>
            <a:ext cx="8686799" cy="4953000"/>
          </a:xfrm>
        </p:spPr>
        <p:txBody>
          <a:bodyPr>
            <a:normAutofit fontScale="92500" lnSpcReduction="10000"/>
          </a:bodyPr>
          <a:lstStyle/>
          <a:p>
            <a:pPr>
              <a:buFont typeface="Wingdings" panose="05000000000000000000" pitchFamily="2" charset="2"/>
              <a:buChar char="q"/>
            </a:pPr>
            <a:r>
              <a:rPr lang="en-US" sz="2400" dirty="0" smtClean="0"/>
              <a:t>Communication for the purpose of providing technological or scientific information</a:t>
            </a:r>
          </a:p>
          <a:p>
            <a:pPr lvl="1">
              <a:buFont typeface="Wingdings" panose="05000000000000000000" pitchFamily="2" charset="2"/>
              <a:buChar char="q"/>
            </a:pPr>
            <a:r>
              <a:rPr lang="en-US" sz="2100" dirty="0" smtClean="0"/>
              <a:t>Solely for the purpose of conveying information</a:t>
            </a:r>
          </a:p>
          <a:p>
            <a:pPr lvl="1">
              <a:buFont typeface="Wingdings" panose="05000000000000000000" pitchFamily="2" charset="2"/>
              <a:buChar char="q"/>
            </a:pPr>
            <a:r>
              <a:rPr lang="en-US" sz="2100" dirty="0" smtClean="0"/>
              <a:t>Related to the </a:t>
            </a:r>
            <a:r>
              <a:rPr lang="en-US" sz="2100" dirty="0"/>
              <a:t>n</a:t>
            </a:r>
            <a:r>
              <a:rPr lang="en-US" sz="2100" dirty="0" smtClean="0"/>
              <a:t>atural sciences (does not include non-technical disciplines such as law, economics, or political science)</a:t>
            </a:r>
          </a:p>
          <a:p>
            <a:pPr>
              <a:buFont typeface="Wingdings" panose="05000000000000000000" pitchFamily="2" charset="2"/>
              <a:buChar char="q"/>
            </a:pPr>
            <a:r>
              <a:rPr lang="en-US" sz="2400" dirty="0" smtClean="0"/>
              <a:t>Incidental remarks permitted</a:t>
            </a:r>
          </a:p>
          <a:p>
            <a:pPr lvl="1">
              <a:buFont typeface="Wingdings" panose="05000000000000000000" pitchFamily="2" charset="2"/>
              <a:buChar char="q"/>
            </a:pPr>
            <a:r>
              <a:rPr lang="en-US" sz="2100" dirty="0" smtClean="0"/>
              <a:t>Practical </a:t>
            </a:r>
            <a:r>
              <a:rPr lang="en-US" sz="2100" dirty="0"/>
              <a:t>consideration (risk, cost, speed of implementation)</a:t>
            </a:r>
          </a:p>
          <a:p>
            <a:pPr lvl="1">
              <a:buFont typeface="Wingdings" panose="05000000000000000000" pitchFamily="2" charset="2"/>
              <a:buChar char="q"/>
            </a:pPr>
            <a:r>
              <a:rPr lang="en-US" sz="2100" dirty="0"/>
              <a:t>Statement about the </a:t>
            </a:r>
            <a:r>
              <a:rPr lang="en-US" sz="2100" dirty="0" smtClean="0"/>
              <a:t>kind, form or adequacy </a:t>
            </a:r>
            <a:r>
              <a:rPr lang="en-US" sz="2100" dirty="0"/>
              <a:t>of information </a:t>
            </a:r>
            <a:r>
              <a:rPr lang="en-US" sz="2100" dirty="0" smtClean="0"/>
              <a:t>required to </a:t>
            </a:r>
            <a:r>
              <a:rPr lang="en-US" sz="2100" dirty="0"/>
              <a:t>make a finding</a:t>
            </a:r>
          </a:p>
          <a:p>
            <a:pPr lvl="1">
              <a:buFont typeface="Wingdings" panose="05000000000000000000" pitchFamily="2" charset="2"/>
              <a:buChar char="q"/>
            </a:pPr>
            <a:r>
              <a:rPr lang="en-US" sz="2100" dirty="0"/>
              <a:t>Does NOT </a:t>
            </a:r>
            <a:r>
              <a:rPr lang="en-US" sz="2100" dirty="0" smtClean="0"/>
              <a:t>permit the </a:t>
            </a:r>
            <a:r>
              <a:rPr lang="en-US" sz="2100" dirty="0"/>
              <a:t>presentation of arguments or the basis for why the Government should take a specific action</a:t>
            </a:r>
          </a:p>
          <a:p>
            <a:pPr>
              <a:buFont typeface="Wingdings" panose="05000000000000000000" pitchFamily="2" charset="2"/>
              <a:buChar char="q"/>
            </a:pPr>
            <a:r>
              <a:rPr lang="en-US" sz="2400" dirty="0" smtClean="0"/>
              <a:t>Procedural matters</a:t>
            </a:r>
          </a:p>
          <a:p>
            <a:pPr lvl="1">
              <a:buFont typeface="Wingdings" panose="05000000000000000000" pitchFamily="2" charset="2"/>
              <a:buChar char="q"/>
            </a:pPr>
            <a:r>
              <a:rPr lang="en-US" sz="2100" dirty="0" smtClean="0"/>
              <a:t>Agency procedures </a:t>
            </a:r>
            <a:r>
              <a:rPr lang="en-US" sz="2100" u="sng" dirty="0" smtClean="0"/>
              <a:t>or</a:t>
            </a:r>
          </a:p>
          <a:p>
            <a:pPr lvl="1">
              <a:buFont typeface="Wingdings" panose="05000000000000000000" pitchFamily="2" charset="2"/>
              <a:buChar char="q"/>
            </a:pPr>
            <a:r>
              <a:rPr lang="en-US" sz="2100" dirty="0" smtClean="0"/>
              <a:t>Federal Register certification </a:t>
            </a:r>
          </a:p>
          <a:p>
            <a:pPr marL="365760" lvl="1" indent="0">
              <a:buNone/>
            </a:pPr>
            <a:endParaRPr lang="en-US" sz="21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p:txBody>
      </p:sp>
      <p:sp>
        <p:nvSpPr>
          <p:cNvPr id="3" name="Rectangle 2"/>
          <p:cNvSpPr/>
          <p:nvPr/>
        </p:nvSpPr>
        <p:spPr>
          <a:xfrm>
            <a:off x="2667000" y="4724400"/>
            <a:ext cx="4572000" cy="369332"/>
          </a:xfrm>
          <a:prstGeom prst="rect">
            <a:avLst/>
          </a:prstGeom>
        </p:spPr>
        <p:txBody>
          <a:bodyPr>
            <a:spAutoFit/>
          </a:bodyPr>
          <a:lstStyle/>
          <a:p>
            <a:endParaRPr lang="en-US" dirty="0"/>
          </a:p>
        </p:txBody>
      </p:sp>
      <p:sp>
        <p:nvSpPr>
          <p:cNvPr id="8" name="Rectangle 7"/>
          <p:cNvSpPr/>
          <p:nvPr/>
        </p:nvSpPr>
        <p:spPr>
          <a:xfrm>
            <a:off x="4267200" y="5398177"/>
            <a:ext cx="4419600" cy="1307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r>
              <a:rPr lang="en-US" sz="1600" dirty="0" smtClean="0"/>
              <a:t>The </a:t>
            </a:r>
            <a:r>
              <a:rPr lang="en-US" sz="1600" dirty="0"/>
              <a:t>client wants Roger to use his subject-matter expertise in a meeting with PHA officials on the review of a new drug developed by the University.  The review is based on a test that Roger was instrumental in developing. </a:t>
            </a:r>
            <a:endParaRPr lang="en-US" sz="1600" b="1" dirty="0" smtClean="0"/>
          </a:p>
          <a:p>
            <a:endParaRPr lang="en-US" sz="2000" dirty="0"/>
          </a:p>
        </p:txBody>
      </p:sp>
    </p:spTree>
    <p:extLst>
      <p:ext uri="{BB962C8B-B14F-4D97-AF65-F5344CB8AC3E}">
        <p14:creationId xmlns:p14="http://schemas.microsoft.com/office/powerpoint/2010/main" val="3880805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Client</a:t>
            </a:r>
            <a:r>
              <a:rPr lang="en-US" sz="3600" dirty="0"/>
              <a:t>: </a:t>
            </a:r>
            <a:r>
              <a:rPr lang="en-US" sz="3600" dirty="0" err="1"/>
              <a:t>Pharma-litical</a:t>
            </a:r>
            <a:r>
              <a:rPr lang="en-US" sz="3600" dirty="0"/>
              <a:t> Party</a:t>
            </a:r>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42</a:t>
            </a:fld>
            <a:endParaRPr lang="en-US"/>
          </a:p>
        </p:txBody>
      </p:sp>
      <p:pic>
        <p:nvPicPr>
          <p:cNvPr id="1026" name="Picture 2" descr="http://images.clipartpanda.com/absentee-clipart-vot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4563238" cy="380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17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exceptions apply?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5195468"/>
              </p:ext>
            </p:extLst>
          </p:nvPr>
        </p:nvGraphicFramePr>
        <p:xfrm>
          <a:off x="381001" y="1705306"/>
          <a:ext cx="8305799" cy="4636182"/>
        </p:xfrm>
        <a:graphic>
          <a:graphicData uri="http://schemas.openxmlformats.org/drawingml/2006/table">
            <a:tbl>
              <a:tblPr firstRow="1" bandRow="1">
                <a:tableStyleId>{5C22544A-7EE6-4342-B048-85BDC9FD1C3A}</a:tableStyleId>
              </a:tblPr>
              <a:tblGrid>
                <a:gridCol w="2460978"/>
                <a:gridCol w="845961"/>
                <a:gridCol w="692150"/>
                <a:gridCol w="747082"/>
                <a:gridCol w="944840"/>
                <a:gridCol w="1153583"/>
                <a:gridCol w="1461205"/>
              </a:tblGrid>
              <a:tr h="474088">
                <a:tc>
                  <a:txBody>
                    <a:bodyPr/>
                    <a:lstStyle/>
                    <a:p>
                      <a:pPr marL="0" marR="0" algn="ctr">
                        <a:spcBef>
                          <a:spcPts val="0"/>
                        </a:spcBef>
                        <a:spcAft>
                          <a:spcPts val="0"/>
                        </a:spcAft>
                      </a:pPr>
                      <a:r>
                        <a:rPr lang="en-US" sz="1100" dirty="0">
                          <a:solidFill>
                            <a:schemeClr val="tx1"/>
                          </a:solidFill>
                          <a:latin typeface="Lucida Sans"/>
                          <a:ea typeface="Calibri"/>
                        </a:rPr>
                        <a:t/>
                      </a:r>
                      <a:br>
                        <a:rPr lang="en-US" sz="1100" dirty="0">
                          <a:solidFill>
                            <a:schemeClr val="tx1"/>
                          </a:solidFill>
                          <a:latin typeface="Lucida Sans"/>
                          <a:ea typeface="Calibri"/>
                        </a:rPr>
                      </a:br>
                      <a:r>
                        <a:rPr lang="en-US" sz="1100" b="1" dirty="0" smtClean="0">
                          <a:solidFill>
                            <a:schemeClr val="tx1"/>
                          </a:solidFill>
                          <a:latin typeface="Lucida Sans"/>
                          <a:ea typeface="Calibri"/>
                        </a:rPr>
                        <a:t>Exceptions </a:t>
                      </a:r>
                      <a:r>
                        <a:rPr lang="en-US" sz="1100" b="1" dirty="0">
                          <a:solidFill>
                            <a:schemeClr val="tx1"/>
                          </a:solidFill>
                          <a:latin typeface="Lucida Sans"/>
                          <a:ea typeface="Calibri"/>
                        </a:rPr>
                        <a:t>/ Waivers</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(b)</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(c)</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(d)</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a:solidFill>
                          <a:schemeClr val="tx1"/>
                        </a:solidFill>
                        <a:latin typeface="Times New Roman"/>
                        <a:ea typeface="Calibri"/>
                      </a:endParaRPr>
                    </a:p>
                    <a:p>
                      <a:pPr marL="0" marR="0" algn="ctr">
                        <a:spcBef>
                          <a:spcPts val="0"/>
                        </a:spcBef>
                        <a:spcAft>
                          <a:spcPts val="0"/>
                        </a:spcAft>
                      </a:pPr>
                      <a:r>
                        <a:rPr lang="en-US" sz="1100" b="1">
                          <a:solidFill>
                            <a:schemeClr val="tx1"/>
                          </a:solidFill>
                          <a:latin typeface="Lucida Sans"/>
                          <a:ea typeface="Calibri"/>
                        </a:rPr>
                        <a:t>(f)</a:t>
                      </a:r>
                      <a:endParaRPr lang="en-US" sz="1200">
                        <a:solidFill>
                          <a:schemeClr val="tx1"/>
                        </a:solidFill>
                        <a:latin typeface="Times New Roman"/>
                        <a:ea typeface="Calibri"/>
                      </a:endParaRPr>
                    </a:p>
                  </a:txBody>
                  <a:tcPr marL="67344" marR="67344" marT="0" marB="0"/>
                </a:tc>
              </a:tr>
              <a:tr h="477724">
                <a:tc>
                  <a:txBody>
                    <a:bodyPr/>
                    <a:lstStyle/>
                    <a:p>
                      <a:pPr marL="0" marR="0">
                        <a:spcBef>
                          <a:spcPts val="0"/>
                        </a:spcBef>
                        <a:spcAft>
                          <a:spcPts val="0"/>
                        </a:spcAft>
                      </a:pPr>
                      <a:r>
                        <a:rPr lang="en-US" sz="1100" b="1">
                          <a:solidFill>
                            <a:schemeClr val="tx1"/>
                          </a:solidFill>
                          <a:latin typeface="Lucida Sans"/>
                          <a:ea typeface="Calibri"/>
                        </a:rPr>
                        <a:t>Official Government Duties (j)(1)</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State and Local Governments and Institutions, Hospitals, and Organizations (j)(2)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International Organizations (j)(3)</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Special Knowledge (j)(4)</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Scientific or Technological Information (j)(5)</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Testimony under Oath or Statements Made under Penalty of Perjury (j)(6)</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Political Parties and Campaign Committees (j)(7)</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endParaRPr lang="en-US" sz="1100" b="1" dirty="0" smtClean="0">
                        <a:solidFill>
                          <a:schemeClr val="tx1"/>
                        </a:solidFill>
                        <a:latin typeface="Lucida Sans"/>
                        <a:ea typeface="Calibri"/>
                      </a:endParaRPr>
                    </a:p>
                    <a:p>
                      <a:pPr marL="0" marR="0">
                        <a:spcBef>
                          <a:spcPts val="0"/>
                        </a:spcBef>
                        <a:spcAft>
                          <a:spcPts val="0"/>
                        </a:spcAft>
                      </a:pPr>
                      <a:r>
                        <a:rPr lang="en-US" sz="1100" b="1" dirty="0" smtClean="0">
                          <a:solidFill>
                            <a:schemeClr val="tx1"/>
                          </a:solidFill>
                          <a:latin typeface="Lucida Sans"/>
                          <a:ea typeface="Calibri"/>
                        </a:rPr>
                        <a:t>Presidential </a:t>
                      </a:r>
                      <a:r>
                        <a:rPr lang="en-US" sz="1100" b="1" dirty="0">
                          <a:solidFill>
                            <a:schemeClr val="tx1"/>
                          </a:solidFill>
                          <a:latin typeface="Lucida Sans"/>
                          <a:ea typeface="Calibri"/>
                        </a:rPr>
                        <a:t>Waiver (k)</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43</a:t>
            </a:fld>
            <a:endParaRPr lang="en-US"/>
          </a:p>
        </p:txBody>
      </p:sp>
      <p:sp>
        <p:nvSpPr>
          <p:cNvPr id="3" name="Line Callout 1 2"/>
          <p:cNvSpPr/>
          <p:nvPr/>
        </p:nvSpPr>
        <p:spPr>
          <a:xfrm>
            <a:off x="2895600" y="2286000"/>
            <a:ext cx="5715000" cy="4114800"/>
          </a:xfrm>
          <a:prstGeom prst="borderCallout1">
            <a:avLst>
              <a:gd name="adj1" fmla="val 51598"/>
              <a:gd name="adj2" fmla="val 221"/>
              <a:gd name="adj3" fmla="val 80673"/>
              <a:gd name="adj4" fmla="val -25076"/>
            </a:avLst>
          </a:prstGeom>
          <a:ln w="57150"/>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smtClean="0"/>
          </a:p>
          <a:p>
            <a:endParaRPr lang="en-US" sz="2400" dirty="0"/>
          </a:p>
          <a:p>
            <a:pPr>
              <a:buNone/>
            </a:pPr>
            <a:r>
              <a:rPr lang="en-US" sz="2400" dirty="0"/>
              <a:t>A former senior or very senior employee will not violate § 207(c) or (d) if his communication or appearance is solely on behalf of a candidate in his or her capacity as candidate or an authorized committee, a national committee, a national Federal campaign committee, a State committee, or a political party.</a:t>
            </a:r>
          </a:p>
          <a:p>
            <a:r>
              <a:rPr lang="en-US" dirty="0"/>
              <a:t/>
            </a:r>
            <a:br>
              <a:rPr lang="en-US" dirty="0"/>
            </a:br>
            <a:endParaRPr lang="en-US" dirty="0"/>
          </a:p>
        </p:txBody>
      </p:sp>
    </p:spTree>
    <p:extLst>
      <p:ext uri="{BB962C8B-B14F-4D97-AF65-F5344CB8AC3E}">
        <p14:creationId xmlns:p14="http://schemas.microsoft.com/office/powerpoint/2010/main" val="20213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18 U.S.C. § 207(j)(7)(B): Limitations</a:t>
            </a:r>
            <a:endParaRPr lang="en-US" sz="3600" dirty="0"/>
          </a:p>
        </p:txBody>
      </p:sp>
      <p:sp>
        <p:nvSpPr>
          <p:cNvPr id="3" name="Content Placeholder 2"/>
          <p:cNvSpPr>
            <a:spLocks noGrp="1"/>
          </p:cNvSpPr>
          <p:nvPr>
            <p:ph idx="1"/>
          </p:nvPr>
        </p:nvSpPr>
        <p:spPr>
          <a:xfrm>
            <a:off x="457200" y="1828800"/>
            <a:ext cx="8229600" cy="4876800"/>
          </a:xfrm>
        </p:spPr>
        <p:txBody>
          <a:bodyPr>
            <a:normAutofit lnSpcReduction="10000"/>
          </a:bodyPr>
          <a:lstStyle/>
          <a:p>
            <a:pPr>
              <a:buNone/>
            </a:pPr>
            <a:r>
              <a:rPr lang="en-US" dirty="0" smtClean="0"/>
              <a:t>The exception will not apply if:</a:t>
            </a:r>
          </a:p>
          <a:p>
            <a:r>
              <a:rPr lang="en-US" dirty="0" smtClean="0"/>
              <a:t>(</a:t>
            </a:r>
            <a:r>
              <a:rPr lang="en-US" dirty="0" err="1" smtClean="0"/>
              <a:t>i</a:t>
            </a:r>
            <a:r>
              <a:rPr lang="en-US" dirty="0" smtClean="0"/>
              <a:t>) the representation is before the Federal Election Commission by a former employee of the FEC; or</a:t>
            </a:r>
          </a:p>
          <a:p>
            <a:r>
              <a:rPr lang="en-US" dirty="0" smtClean="0"/>
              <a:t>(ii) the representation is made at the time the person </a:t>
            </a:r>
            <a:r>
              <a:rPr lang="en-US" u="sng" dirty="0" smtClean="0"/>
              <a:t>is employed by a person or entity other than</a:t>
            </a:r>
            <a:r>
              <a:rPr lang="en-US" dirty="0" smtClean="0"/>
              <a:t> —</a:t>
            </a:r>
          </a:p>
          <a:p>
            <a:pPr lvl="1"/>
            <a:r>
              <a:rPr lang="en-US" sz="2400" dirty="0" smtClean="0"/>
              <a:t>(I) a candidate, an authorized committee, a national committee, a national Federal campaign committee, a State committee, or a political party; or</a:t>
            </a:r>
          </a:p>
          <a:p>
            <a:pPr lvl="1"/>
            <a:r>
              <a:rPr lang="en-US" sz="2400" dirty="0" smtClean="0"/>
              <a:t>(II) a person or entity who represents, aids, or advises </a:t>
            </a:r>
            <a:r>
              <a:rPr lang="en-US" sz="2400" u="sng" dirty="0" smtClean="0"/>
              <a:t>only</a:t>
            </a:r>
            <a:r>
              <a:rPr lang="en-US" sz="2400" dirty="0" smtClean="0"/>
              <a:t> persons or entities described above.</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44</a:t>
            </a:fld>
            <a:endParaRPr lang="en-US"/>
          </a:p>
        </p:txBody>
      </p:sp>
    </p:spTree>
    <p:extLst>
      <p:ext uri="{BB962C8B-B14F-4D97-AF65-F5344CB8AC3E}">
        <p14:creationId xmlns:p14="http://schemas.microsoft.com/office/powerpoint/2010/main" val="988666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45</a:t>
            </a:fld>
            <a:endParaRPr lang="en-US"/>
          </a:p>
        </p:txBody>
      </p:sp>
      <p:sp>
        <p:nvSpPr>
          <p:cNvPr id="5" name="Title 1"/>
          <p:cNvSpPr>
            <a:spLocks noGrp="1"/>
          </p:cNvSpPr>
          <p:nvPr>
            <p:ph type="title"/>
          </p:nvPr>
        </p:nvSpPr>
        <p:spPr>
          <a:xfrm>
            <a:off x="612648" y="228600"/>
            <a:ext cx="8153400" cy="990600"/>
          </a:xfrm>
        </p:spPr>
        <p:txBody>
          <a:bodyPr>
            <a:noAutofit/>
          </a:bodyPr>
          <a:lstStyle/>
          <a:p>
            <a:r>
              <a:rPr lang="en-US" sz="3600" dirty="0" smtClean="0"/>
              <a:t>Employer:  Michigan State Government</a:t>
            </a:r>
            <a:endParaRPr lang="en-US" sz="3600" dirty="0"/>
          </a:p>
        </p:txBody>
      </p:sp>
      <p:pic>
        <p:nvPicPr>
          <p:cNvPr id="2052" name="Picture 4" descr="http://www.clipartsheep.com/images/1250/app-gallery-32-state-government-wall-plaques-12509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32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exceptions apply?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026293"/>
              </p:ext>
            </p:extLst>
          </p:nvPr>
        </p:nvGraphicFramePr>
        <p:xfrm>
          <a:off x="381001" y="1705306"/>
          <a:ext cx="8305799" cy="4636182"/>
        </p:xfrm>
        <a:graphic>
          <a:graphicData uri="http://schemas.openxmlformats.org/drawingml/2006/table">
            <a:tbl>
              <a:tblPr firstRow="1" bandRow="1">
                <a:tableStyleId>{5C22544A-7EE6-4342-B048-85BDC9FD1C3A}</a:tableStyleId>
              </a:tblPr>
              <a:tblGrid>
                <a:gridCol w="2460978"/>
                <a:gridCol w="845961"/>
                <a:gridCol w="692150"/>
                <a:gridCol w="747082"/>
                <a:gridCol w="944840"/>
                <a:gridCol w="1153583"/>
                <a:gridCol w="1461205"/>
              </a:tblGrid>
              <a:tr h="474088">
                <a:tc>
                  <a:txBody>
                    <a:bodyPr/>
                    <a:lstStyle/>
                    <a:p>
                      <a:pPr marL="0" marR="0" algn="ctr">
                        <a:spcBef>
                          <a:spcPts val="0"/>
                        </a:spcBef>
                        <a:spcAft>
                          <a:spcPts val="0"/>
                        </a:spcAft>
                      </a:pPr>
                      <a:r>
                        <a:rPr lang="en-US" sz="1100" dirty="0">
                          <a:solidFill>
                            <a:schemeClr val="tx1"/>
                          </a:solidFill>
                          <a:latin typeface="Lucida Sans"/>
                          <a:ea typeface="Calibri"/>
                        </a:rPr>
                        <a:t/>
                      </a:r>
                      <a:br>
                        <a:rPr lang="en-US" sz="1100" dirty="0">
                          <a:solidFill>
                            <a:schemeClr val="tx1"/>
                          </a:solidFill>
                          <a:latin typeface="Lucida Sans"/>
                          <a:ea typeface="Calibri"/>
                        </a:rPr>
                      </a:br>
                      <a:r>
                        <a:rPr lang="en-US" sz="1100" b="1" dirty="0" smtClean="0">
                          <a:solidFill>
                            <a:schemeClr val="tx1"/>
                          </a:solidFill>
                          <a:latin typeface="Lucida Sans"/>
                          <a:ea typeface="Calibri"/>
                        </a:rPr>
                        <a:t>Exceptions </a:t>
                      </a:r>
                      <a:r>
                        <a:rPr lang="en-US" sz="1100" b="1" dirty="0">
                          <a:solidFill>
                            <a:schemeClr val="tx1"/>
                          </a:solidFill>
                          <a:latin typeface="Lucida Sans"/>
                          <a:ea typeface="Calibri"/>
                        </a:rPr>
                        <a:t>/ Waivers</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(b)</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(c)</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(d)</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a:solidFill>
                          <a:schemeClr val="tx1"/>
                        </a:solidFill>
                        <a:latin typeface="Times New Roman"/>
                        <a:ea typeface="Calibri"/>
                      </a:endParaRPr>
                    </a:p>
                    <a:p>
                      <a:pPr marL="0" marR="0" algn="ctr">
                        <a:spcBef>
                          <a:spcPts val="0"/>
                        </a:spcBef>
                        <a:spcAft>
                          <a:spcPts val="0"/>
                        </a:spcAft>
                      </a:pPr>
                      <a:r>
                        <a:rPr lang="en-US" sz="1100" b="1">
                          <a:solidFill>
                            <a:schemeClr val="tx1"/>
                          </a:solidFill>
                          <a:latin typeface="Lucida Sans"/>
                          <a:ea typeface="Calibri"/>
                        </a:rPr>
                        <a:t>(f)</a:t>
                      </a:r>
                      <a:endParaRPr lang="en-US" sz="1200">
                        <a:solidFill>
                          <a:schemeClr val="tx1"/>
                        </a:solidFill>
                        <a:latin typeface="Times New Roman"/>
                        <a:ea typeface="Calibri"/>
                      </a:endParaRPr>
                    </a:p>
                  </a:txBody>
                  <a:tcPr marL="67344" marR="67344" marT="0" marB="0"/>
                </a:tc>
              </a:tr>
              <a:tr h="477724">
                <a:tc>
                  <a:txBody>
                    <a:bodyPr/>
                    <a:lstStyle/>
                    <a:p>
                      <a:pPr marL="0" marR="0">
                        <a:spcBef>
                          <a:spcPts val="0"/>
                        </a:spcBef>
                        <a:spcAft>
                          <a:spcPts val="0"/>
                        </a:spcAft>
                      </a:pPr>
                      <a:r>
                        <a:rPr lang="en-US" sz="1100" b="1">
                          <a:solidFill>
                            <a:schemeClr val="tx1"/>
                          </a:solidFill>
                          <a:latin typeface="Lucida Sans"/>
                          <a:ea typeface="Calibri"/>
                        </a:rPr>
                        <a:t>Official Government Duties (j)(1)</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State and Local Governments and Institutions, Hospitals, and Organizations (j)(2)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International Organizations (j)(3)</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Special Knowledge (j)(4)</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Scientific or Technological Information (j)(5)</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Testimony under Oath or Statements Made under Penalty of Perjury (j)(6)</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Political Parties and Campaign Committees (j)(7)</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endParaRPr lang="en-US" sz="1100" b="1" dirty="0" smtClean="0">
                        <a:solidFill>
                          <a:schemeClr val="tx1"/>
                        </a:solidFill>
                        <a:latin typeface="Lucida Sans"/>
                        <a:ea typeface="Calibri"/>
                      </a:endParaRPr>
                    </a:p>
                    <a:p>
                      <a:pPr marL="0" marR="0">
                        <a:spcBef>
                          <a:spcPts val="0"/>
                        </a:spcBef>
                        <a:spcAft>
                          <a:spcPts val="0"/>
                        </a:spcAft>
                      </a:pPr>
                      <a:r>
                        <a:rPr lang="en-US" sz="1100" b="1" dirty="0" smtClean="0">
                          <a:solidFill>
                            <a:schemeClr val="tx1"/>
                          </a:solidFill>
                          <a:latin typeface="Lucida Sans"/>
                          <a:ea typeface="Calibri"/>
                        </a:rPr>
                        <a:t>Presidential </a:t>
                      </a:r>
                      <a:r>
                        <a:rPr lang="en-US" sz="1100" b="1" dirty="0">
                          <a:solidFill>
                            <a:schemeClr val="tx1"/>
                          </a:solidFill>
                          <a:latin typeface="Lucida Sans"/>
                          <a:ea typeface="Calibri"/>
                        </a:rPr>
                        <a:t>Waiver (k)</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46</a:t>
            </a:fld>
            <a:endParaRPr lang="en-US"/>
          </a:p>
        </p:txBody>
      </p:sp>
      <p:sp>
        <p:nvSpPr>
          <p:cNvPr id="3" name="Line Callout 1 2"/>
          <p:cNvSpPr/>
          <p:nvPr/>
        </p:nvSpPr>
        <p:spPr>
          <a:xfrm>
            <a:off x="2895600" y="2286000"/>
            <a:ext cx="5715000" cy="4114800"/>
          </a:xfrm>
          <a:prstGeom prst="borderCallout1">
            <a:avLst>
              <a:gd name="adj1" fmla="val 51598"/>
              <a:gd name="adj2" fmla="val 221"/>
              <a:gd name="adj3" fmla="val 19269"/>
              <a:gd name="adj4" fmla="val -13918"/>
            </a:avLst>
          </a:prstGeom>
          <a:ln w="57150"/>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smtClean="0"/>
          </a:p>
          <a:p>
            <a:endParaRPr lang="en-US" sz="2400" dirty="0"/>
          </a:p>
          <a:p>
            <a:r>
              <a:rPr lang="en-US" sz="2400" dirty="0"/>
              <a:t>A former senior or very senior employee will not  violate § 207(c) or (d) if his communication or appearance is made in carrying out official duties as an employee of . . .</a:t>
            </a:r>
          </a:p>
          <a:p>
            <a:endParaRPr lang="en-US" sz="2400" dirty="0"/>
          </a:p>
          <a:p>
            <a:r>
              <a:rPr lang="en-US" sz="2400" dirty="0"/>
              <a:t>(</a:t>
            </a:r>
            <a:r>
              <a:rPr lang="en-US" sz="2400" dirty="0" smtClean="0"/>
              <a:t>a) an </a:t>
            </a:r>
            <a:r>
              <a:rPr lang="en-US" sz="2400" dirty="0"/>
              <a:t>agency or instrumentality of a </a:t>
            </a:r>
            <a:r>
              <a:rPr lang="en-US" sz="2400" u="sng" dirty="0"/>
              <a:t>State or</a:t>
            </a:r>
            <a:r>
              <a:rPr lang="en-US" sz="2400" dirty="0"/>
              <a:t> </a:t>
            </a:r>
            <a:r>
              <a:rPr lang="en-US" sz="2400" u="sng" dirty="0" smtClean="0"/>
              <a:t>local </a:t>
            </a:r>
            <a:r>
              <a:rPr lang="en-US" sz="2400" u="sng" dirty="0"/>
              <a:t>Government</a:t>
            </a:r>
            <a:r>
              <a:rPr lang="en-US" sz="2400" dirty="0"/>
              <a:t> if the </a:t>
            </a:r>
            <a:r>
              <a:rPr lang="en-US" sz="2400" dirty="0" smtClean="0"/>
              <a:t>appearance, communication</a:t>
            </a:r>
            <a:r>
              <a:rPr lang="en-US" sz="2400" dirty="0"/>
              <a:t>, or representation is </a:t>
            </a:r>
            <a:r>
              <a:rPr lang="en-US" sz="2400" u="sng" dirty="0" smtClean="0"/>
              <a:t>on behalf </a:t>
            </a:r>
            <a:r>
              <a:rPr lang="en-US" sz="2400" u="sng" dirty="0"/>
              <a:t>of </a:t>
            </a:r>
            <a:r>
              <a:rPr lang="en-US" sz="2400" u="sng" dirty="0" smtClean="0"/>
              <a:t>such </a:t>
            </a:r>
            <a:r>
              <a:rPr lang="en-US" sz="2400" u="sng" dirty="0"/>
              <a:t>government</a:t>
            </a:r>
          </a:p>
          <a:p>
            <a:r>
              <a:rPr lang="en-US" dirty="0"/>
              <a:t/>
            </a:r>
            <a:br>
              <a:rPr lang="en-US" dirty="0"/>
            </a:br>
            <a:endParaRPr lang="en-US" dirty="0"/>
          </a:p>
        </p:txBody>
      </p:sp>
    </p:spTree>
    <p:extLst>
      <p:ext uri="{BB962C8B-B14F-4D97-AF65-F5344CB8AC3E}">
        <p14:creationId xmlns:p14="http://schemas.microsoft.com/office/powerpoint/2010/main" val="40000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exceptions apply?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5552192"/>
              </p:ext>
            </p:extLst>
          </p:nvPr>
        </p:nvGraphicFramePr>
        <p:xfrm>
          <a:off x="381001" y="1705306"/>
          <a:ext cx="8305799" cy="4636182"/>
        </p:xfrm>
        <a:graphic>
          <a:graphicData uri="http://schemas.openxmlformats.org/drawingml/2006/table">
            <a:tbl>
              <a:tblPr firstRow="1" bandRow="1">
                <a:tableStyleId>{5C22544A-7EE6-4342-B048-85BDC9FD1C3A}</a:tableStyleId>
              </a:tblPr>
              <a:tblGrid>
                <a:gridCol w="2460978"/>
                <a:gridCol w="845961"/>
                <a:gridCol w="692150"/>
                <a:gridCol w="747082"/>
                <a:gridCol w="944840"/>
                <a:gridCol w="1153583"/>
                <a:gridCol w="1461205"/>
              </a:tblGrid>
              <a:tr h="474088">
                <a:tc>
                  <a:txBody>
                    <a:bodyPr/>
                    <a:lstStyle/>
                    <a:p>
                      <a:pPr marL="0" marR="0" algn="ctr">
                        <a:spcBef>
                          <a:spcPts val="0"/>
                        </a:spcBef>
                        <a:spcAft>
                          <a:spcPts val="0"/>
                        </a:spcAft>
                      </a:pPr>
                      <a:r>
                        <a:rPr lang="en-US" sz="1100" dirty="0">
                          <a:solidFill>
                            <a:schemeClr val="tx1"/>
                          </a:solidFill>
                          <a:latin typeface="Lucida Sans"/>
                          <a:ea typeface="Calibri"/>
                        </a:rPr>
                        <a:t/>
                      </a:r>
                      <a:br>
                        <a:rPr lang="en-US" sz="1100" dirty="0">
                          <a:solidFill>
                            <a:schemeClr val="tx1"/>
                          </a:solidFill>
                          <a:latin typeface="Lucida Sans"/>
                          <a:ea typeface="Calibri"/>
                        </a:rPr>
                      </a:br>
                      <a:r>
                        <a:rPr lang="en-US" sz="1100" b="1" dirty="0" smtClean="0">
                          <a:solidFill>
                            <a:schemeClr val="tx1"/>
                          </a:solidFill>
                          <a:latin typeface="Lucida Sans"/>
                          <a:ea typeface="Calibri"/>
                        </a:rPr>
                        <a:t>Exceptions </a:t>
                      </a:r>
                      <a:r>
                        <a:rPr lang="en-US" sz="1100" b="1" dirty="0">
                          <a:solidFill>
                            <a:schemeClr val="tx1"/>
                          </a:solidFill>
                          <a:latin typeface="Lucida Sans"/>
                          <a:ea typeface="Calibri"/>
                        </a:rPr>
                        <a:t>/ Waivers</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(a)(2)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(b)</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(c)</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dirty="0">
                        <a:solidFill>
                          <a:schemeClr val="tx1"/>
                        </a:solidFill>
                        <a:latin typeface="Times New Roman"/>
                        <a:ea typeface="Calibri"/>
                      </a:endParaRPr>
                    </a:p>
                    <a:p>
                      <a:pPr marL="0" marR="0" algn="ctr">
                        <a:spcBef>
                          <a:spcPts val="0"/>
                        </a:spcBef>
                        <a:spcAft>
                          <a:spcPts val="0"/>
                        </a:spcAft>
                      </a:pPr>
                      <a:r>
                        <a:rPr lang="en-US" sz="1100" b="1" dirty="0">
                          <a:solidFill>
                            <a:schemeClr val="tx1"/>
                          </a:solidFill>
                          <a:latin typeface="Lucida Sans"/>
                          <a:ea typeface="Calibri"/>
                        </a:rPr>
                        <a:t>(d)</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200">
                        <a:solidFill>
                          <a:schemeClr val="tx1"/>
                        </a:solidFill>
                        <a:latin typeface="Times New Roman"/>
                        <a:ea typeface="Calibri"/>
                      </a:endParaRPr>
                    </a:p>
                    <a:p>
                      <a:pPr marL="0" marR="0" algn="ctr">
                        <a:spcBef>
                          <a:spcPts val="0"/>
                        </a:spcBef>
                        <a:spcAft>
                          <a:spcPts val="0"/>
                        </a:spcAft>
                      </a:pPr>
                      <a:r>
                        <a:rPr lang="en-US" sz="1100" b="1">
                          <a:solidFill>
                            <a:schemeClr val="tx1"/>
                          </a:solidFill>
                          <a:latin typeface="Lucida Sans"/>
                          <a:ea typeface="Calibri"/>
                        </a:rPr>
                        <a:t>(f)</a:t>
                      </a:r>
                      <a:endParaRPr lang="en-US" sz="1200">
                        <a:solidFill>
                          <a:schemeClr val="tx1"/>
                        </a:solidFill>
                        <a:latin typeface="Times New Roman"/>
                        <a:ea typeface="Calibri"/>
                      </a:endParaRPr>
                    </a:p>
                  </a:txBody>
                  <a:tcPr marL="67344" marR="67344" marT="0" marB="0"/>
                </a:tc>
              </a:tr>
              <a:tr h="477724">
                <a:tc>
                  <a:txBody>
                    <a:bodyPr/>
                    <a:lstStyle/>
                    <a:p>
                      <a:pPr marL="0" marR="0">
                        <a:spcBef>
                          <a:spcPts val="0"/>
                        </a:spcBef>
                        <a:spcAft>
                          <a:spcPts val="0"/>
                        </a:spcAft>
                      </a:pPr>
                      <a:r>
                        <a:rPr lang="en-US" sz="1100" b="1" dirty="0">
                          <a:solidFill>
                            <a:schemeClr val="tx1"/>
                          </a:solidFill>
                          <a:latin typeface="Lucida Sans"/>
                          <a:ea typeface="Calibri"/>
                        </a:rPr>
                        <a:t>Official Government Duties (j)(1)</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State and Local Governments and Institutions, Hospitals, and Organizations (j)(2)</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International Organizations (j)(3)</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a:solidFill>
                            <a:schemeClr val="tx1"/>
                          </a:solidFill>
                          <a:latin typeface="Lucida Sans"/>
                          <a:ea typeface="Calibri"/>
                        </a:rPr>
                        <a:t>Special Knowledge (j)(4)</a:t>
                      </a:r>
                      <a:endParaRPr lang="en-US" sz="120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Scientific or Technological Information (j)(5)</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647875">
                <a:tc>
                  <a:txBody>
                    <a:bodyPr/>
                    <a:lstStyle/>
                    <a:p>
                      <a:pPr marL="0" marR="0">
                        <a:spcBef>
                          <a:spcPts val="0"/>
                        </a:spcBef>
                        <a:spcAft>
                          <a:spcPts val="0"/>
                        </a:spcAft>
                      </a:pPr>
                      <a:r>
                        <a:rPr lang="en-US" sz="1100" b="1" dirty="0">
                          <a:solidFill>
                            <a:schemeClr val="tx1"/>
                          </a:solidFill>
                          <a:latin typeface="Lucida Sans"/>
                          <a:ea typeface="Calibri"/>
                        </a:rPr>
                        <a:t>Testimony under Oath or Statements Made under Penalty of Perjury (j)(6)</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r h="477724">
                <a:tc>
                  <a:txBody>
                    <a:bodyPr/>
                    <a:lstStyle/>
                    <a:p>
                      <a:pPr marL="0" marR="0">
                        <a:spcBef>
                          <a:spcPts val="0"/>
                        </a:spcBef>
                        <a:spcAft>
                          <a:spcPts val="0"/>
                        </a:spcAft>
                      </a:pPr>
                      <a:r>
                        <a:rPr lang="en-US" sz="1100" b="1" dirty="0">
                          <a:solidFill>
                            <a:schemeClr val="tx1"/>
                          </a:solidFill>
                          <a:latin typeface="Lucida Sans"/>
                          <a:ea typeface="Calibri"/>
                        </a:rPr>
                        <a:t>Political Parties and Campaign Committees (j)(7)</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endParaRPr lang="en-US" sz="1100">
                        <a:solidFill>
                          <a:schemeClr val="tx1"/>
                        </a:solidFill>
                        <a:latin typeface="Lucida Sans"/>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endParaRPr lang="en-US" sz="1100" dirty="0">
                        <a:solidFill>
                          <a:schemeClr val="tx1"/>
                        </a:solidFill>
                        <a:latin typeface="Lucida Sans"/>
                        <a:ea typeface="Calibri"/>
                      </a:endParaRPr>
                    </a:p>
                  </a:txBody>
                  <a:tcPr marL="67344" marR="67344" marT="0" marB="0" anchor="ctr"/>
                </a:tc>
              </a:tr>
              <a:tr h="477724">
                <a:tc>
                  <a:txBody>
                    <a:bodyPr/>
                    <a:lstStyle/>
                    <a:p>
                      <a:pPr marL="0" marR="0">
                        <a:spcBef>
                          <a:spcPts val="0"/>
                        </a:spcBef>
                        <a:spcAft>
                          <a:spcPts val="0"/>
                        </a:spcAft>
                      </a:pPr>
                      <a:endParaRPr lang="en-US" sz="1100" b="1" dirty="0" smtClean="0">
                        <a:solidFill>
                          <a:schemeClr val="tx1"/>
                        </a:solidFill>
                        <a:latin typeface="Lucida Sans"/>
                        <a:ea typeface="Calibri"/>
                      </a:endParaRPr>
                    </a:p>
                    <a:p>
                      <a:pPr marL="0" marR="0">
                        <a:spcBef>
                          <a:spcPts val="0"/>
                        </a:spcBef>
                        <a:spcAft>
                          <a:spcPts val="0"/>
                        </a:spcAft>
                      </a:pPr>
                      <a:r>
                        <a:rPr lang="en-US" sz="1100" b="1" dirty="0" smtClean="0">
                          <a:solidFill>
                            <a:schemeClr val="tx1"/>
                          </a:solidFill>
                          <a:latin typeface="Lucida Sans"/>
                          <a:ea typeface="Calibri"/>
                        </a:rPr>
                        <a:t>Presidential </a:t>
                      </a:r>
                      <a:r>
                        <a:rPr lang="en-US" sz="1100" b="1" dirty="0">
                          <a:solidFill>
                            <a:schemeClr val="tx1"/>
                          </a:solidFill>
                          <a:latin typeface="Lucida Sans"/>
                          <a:ea typeface="Calibri"/>
                        </a:rPr>
                        <a:t>Waiver (k)</a:t>
                      </a:r>
                      <a:endParaRPr lang="en-US" sz="1200" dirty="0">
                        <a:solidFill>
                          <a:schemeClr val="tx1"/>
                        </a:solidFill>
                        <a:latin typeface="Times New Roman"/>
                        <a:ea typeface="Calibri"/>
                      </a:endParaRPr>
                    </a:p>
                  </a:txBody>
                  <a:tcPr marL="67344" marR="67344" marT="0" marB="0"/>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a:solidFill>
                            <a:schemeClr val="tx1"/>
                          </a:solidFill>
                          <a:latin typeface="Lucida Sans"/>
                          <a:ea typeface="Calibri"/>
                        </a:rPr>
                        <a:t>X</a:t>
                      </a:r>
                      <a:endParaRPr lang="en-US" sz="120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c>
                  <a:txBody>
                    <a:bodyPr/>
                    <a:lstStyle/>
                    <a:p>
                      <a:pPr marL="0" marR="0" algn="ctr">
                        <a:spcBef>
                          <a:spcPts val="0"/>
                        </a:spcBef>
                        <a:spcAft>
                          <a:spcPts val="0"/>
                        </a:spcAft>
                      </a:pPr>
                      <a:r>
                        <a:rPr lang="en-US" sz="1100" dirty="0">
                          <a:solidFill>
                            <a:schemeClr val="tx1"/>
                          </a:solidFill>
                          <a:latin typeface="Lucida Sans"/>
                          <a:ea typeface="Calibri"/>
                        </a:rPr>
                        <a:t>X</a:t>
                      </a:r>
                      <a:endParaRPr lang="en-US" sz="1200" dirty="0">
                        <a:solidFill>
                          <a:schemeClr val="tx1"/>
                        </a:solidFill>
                        <a:latin typeface="Times New Roman"/>
                        <a:ea typeface="Calibri"/>
                      </a:endParaRPr>
                    </a:p>
                  </a:txBody>
                  <a:tcPr marL="67344" marR="67344"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47</a:t>
            </a:fld>
            <a:endParaRPr lang="en-US"/>
          </a:p>
        </p:txBody>
      </p:sp>
      <p:sp>
        <p:nvSpPr>
          <p:cNvPr id="3" name="Line Callout 1 2"/>
          <p:cNvSpPr/>
          <p:nvPr/>
        </p:nvSpPr>
        <p:spPr>
          <a:xfrm>
            <a:off x="2895600" y="2286000"/>
            <a:ext cx="5715000" cy="4114800"/>
          </a:xfrm>
          <a:prstGeom prst="borderCallout1">
            <a:avLst>
              <a:gd name="adj1" fmla="val 51598"/>
              <a:gd name="adj2" fmla="val 221"/>
              <a:gd name="adj3" fmla="val 2018"/>
              <a:gd name="adj4" fmla="val -11602"/>
            </a:avLst>
          </a:prstGeom>
          <a:ln w="57150"/>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smtClean="0"/>
          </a:p>
          <a:p>
            <a:endParaRPr lang="en-US" sz="2400" dirty="0"/>
          </a:p>
          <a:p>
            <a:r>
              <a:rPr lang="en-US" sz="2400" dirty="0"/>
              <a:t>A former employee will not </a:t>
            </a:r>
            <a:r>
              <a:rPr lang="en-US" sz="2400" dirty="0" smtClean="0"/>
              <a:t>violate </a:t>
            </a:r>
            <a:r>
              <a:rPr lang="en-US" sz="2400" dirty="0"/>
              <a:t>§ 207 if his communication </a:t>
            </a:r>
            <a:r>
              <a:rPr lang="en-US" sz="2400" dirty="0" smtClean="0"/>
              <a:t>or appearance </a:t>
            </a:r>
            <a:r>
              <a:rPr lang="en-US" sz="2400" dirty="0"/>
              <a:t>is on behalf </a:t>
            </a:r>
            <a:r>
              <a:rPr lang="en-US" sz="2400" dirty="0" smtClean="0"/>
              <a:t>of:</a:t>
            </a:r>
          </a:p>
          <a:p>
            <a:endParaRPr lang="en-US" sz="2800" dirty="0" smtClean="0"/>
          </a:p>
          <a:p>
            <a:pPr marL="914400" lvl="1" indent="-457200">
              <a:buFont typeface="Arial" panose="020B0604020202020204" pitchFamily="34" charset="0"/>
              <a:buChar char="•"/>
            </a:pPr>
            <a:r>
              <a:rPr lang="en-US" sz="2400" dirty="0" smtClean="0"/>
              <a:t>United </a:t>
            </a:r>
            <a:r>
              <a:rPr lang="en-US" sz="2400" dirty="0"/>
              <a:t>States; </a:t>
            </a:r>
            <a:endParaRPr lang="en-US" sz="2400" dirty="0" smtClean="0"/>
          </a:p>
          <a:p>
            <a:pPr marL="914400" lvl="1" indent="-457200">
              <a:buFont typeface="Arial" panose="020B0604020202020204" pitchFamily="34" charset="0"/>
              <a:buChar char="•"/>
            </a:pPr>
            <a:r>
              <a:rPr lang="en-US" sz="2400" dirty="0" smtClean="0"/>
              <a:t>District </a:t>
            </a:r>
            <a:r>
              <a:rPr lang="en-US" sz="2400" dirty="0"/>
              <a:t>of Columbia; or </a:t>
            </a:r>
            <a:endParaRPr lang="en-US" sz="2400" dirty="0" smtClean="0"/>
          </a:p>
          <a:p>
            <a:pPr marL="914400" lvl="1" indent="-457200">
              <a:buFont typeface="Arial" panose="020B0604020202020204" pitchFamily="34" charset="0"/>
              <a:buChar char="•"/>
            </a:pPr>
            <a:r>
              <a:rPr lang="en-US" sz="2400" dirty="0" smtClean="0"/>
              <a:t>As </a:t>
            </a:r>
            <a:r>
              <a:rPr lang="en-US" sz="2400" dirty="0"/>
              <a:t>an elected official of a State or local government.</a:t>
            </a:r>
          </a:p>
          <a:p>
            <a:r>
              <a:rPr lang="en-US" dirty="0"/>
              <a:t/>
            </a:r>
            <a:br>
              <a:rPr lang="en-US" dirty="0"/>
            </a:br>
            <a:endParaRPr lang="en-US" dirty="0"/>
          </a:p>
        </p:txBody>
      </p:sp>
    </p:spTree>
    <p:extLst>
      <p:ext uri="{BB962C8B-B14F-4D97-AF65-F5344CB8AC3E}">
        <p14:creationId xmlns:p14="http://schemas.microsoft.com/office/powerpoint/2010/main" val="16142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Thank you!</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3A3CE102-17FB-453D-B65D-F7940B9C3CDC}" type="slidenum">
              <a:rPr lang="en-US" smtClean="0"/>
              <a:pPr/>
              <a:t>48</a:t>
            </a:fld>
            <a:endParaRPr lang="en-US"/>
          </a:p>
        </p:txBody>
      </p:sp>
      <p:sp>
        <p:nvSpPr>
          <p:cNvPr id="3" name="TextBox 2"/>
          <p:cNvSpPr txBox="1"/>
          <p:nvPr/>
        </p:nvSpPr>
        <p:spPr>
          <a:xfrm>
            <a:off x="640722" y="1981200"/>
            <a:ext cx="7769352" cy="3600986"/>
          </a:xfrm>
          <a:prstGeom prst="rect">
            <a:avLst/>
          </a:prstGeom>
          <a:noFill/>
        </p:spPr>
        <p:txBody>
          <a:bodyPr wrap="square" rtlCol="0">
            <a:spAutoFit/>
          </a:bodyPr>
          <a:lstStyle/>
          <a:p>
            <a:r>
              <a:rPr lang="en-US" sz="2400" dirty="0" smtClean="0"/>
              <a:t>Rachel Dowell</a:t>
            </a:r>
          </a:p>
          <a:p>
            <a:r>
              <a:rPr lang="en-US" dirty="0" smtClean="0"/>
              <a:t>Ethics Counsel, Office of the White House Counsel (detail)</a:t>
            </a:r>
          </a:p>
          <a:p>
            <a:r>
              <a:rPr lang="en-US" dirty="0" smtClean="0"/>
              <a:t> 202-456-5033</a:t>
            </a:r>
          </a:p>
          <a:p>
            <a:r>
              <a:rPr lang="en-US" dirty="0"/>
              <a:t>Assistant Counsel, Office of Government Ethics</a:t>
            </a:r>
          </a:p>
          <a:p>
            <a:r>
              <a:rPr lang="en-US" dirty="0"/>
              <a:t> </a:t>
            </a:r>
            <a:r>
              <a:rPr lang="en-US" dirty="0" smtClean="0"/>
              <a:t>202-482-9267</a:t>
            </a:r>
          </a:p>
          <a:p>
            <a:endParaRPr lang="en-US" dirty="0"/>
          </a:p>
          <a:p>
            <a:r>
              <a:rPr lang="en-US" sz="2400" dirty="0" smtClean="0"/>
              <a:t>Funmi Olorunnipa </a:t>
            </a:r>
          </a:p>
          <a:p>
            <a:r>
              <a:rPr lang="en-US" dirty="0"/>
              <a:t>Ethics Counsel, Office of the White House Counsel (detail)</a:t>
            </a:r>
          </a:p>
          <a:p>
            <a:r>
              <a:rPr lang="en-US" dirty="0"/>
              <a:t> 202-395-1352</a:t>
            </a:r>
          </a:p>
          <a:p>
            <a:r>
              <a:rPr lang="en-US" dirty="0" smtClean="0"/>
              <a:t>Attorney Advisor, </a:t>
            </a:r>
            <a:r>
              <a:rPr lang="en-US" dirty="0"/>
              <a:t>Administrative Conference of the United States</a:t>
            </a:r>
            <a:endParaRPr lang="en-US" dirty="0" smtClean="0"/>
          </a:p>
          <a:p>
            <a:r>
              <a:rPr lang="en-US"/>
              <a:t> </a:t>
            </a:r>
            <a:r>
              <a:rPr lang="en-US" smtClean="0"/>
              <a:t>202-480-2098</a:t>
            </a:r>
            <a:endParaRPr lang="en-US" dirty="0" smtClean="0"/>
          </a:p>
          <a:p>
            <a:endParaRPr lang="en-US" dirty="0"/>
          </a:p>
        </p:txBody>
      </p:sp>
    </p:spTree>
    <p:extLst>
      <p:ext uri="{BB962C8B-B14F-4D97-AF65-F5344CB8AC3E}">
        <p14:creationId xmlns:p14="http://schemas.microsoft.com/office/powerpoint/2010/main" val="211555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Pattern</a:t>
            </a:r>
            <a:endParaRPr lang="en-US" dirty="0"/>
          </a:p>
        </p:txBody>
      </p:sp>
      <p:sp>
        <p:nvSpPr>
          <p:cNvPr id="3" name="Content Placeholder 2"/>
          <p:cNvSpPr>
            <a:spLocks noGrp="1"/>
          </p:cNvSpPr>
          <p:nvPr>
            <p:ph sz="quarter" idx="1"/>
          </p:nvPr>
        </p:nvSpPr>
        <p:spPr/>
        <p:txBody>
          <a:bodyPr/>
          <a:lstStyle/>
          <a:p>
            <a:r>
              <a:rPr lang="en-US" dirty="0"/>
              <a:t>Director, Pharmaceutical Health Agency (PHA)</a:t>
            </a:r>
          </a:p>
          <a:p>
            <a:pPr lvl="1"/>
            <a:r>
              <a:rPr lang="en-US" dirty="0"/>
              <a:t>September 2015 – Present</a:t>
            </a:r>
          </a:p>
          <a:p>
            <a:pPr lvl="1"/>
            <a:r>
              <a:rPr lang="en-US" dirty="0"/>
              <a:t>$</a:t>
            </a:r>
            <a:r>
              <a:rPr lang="en-US" dirty="0" smtClean="0"/>
              <a:t>165,000</a:t>
            </a:r>
            <a:endParaRPr lang="en-US" dirty="0"/>
          </a:p>
          <a:p>
            <a:r>
              <a:rPr lang="en-US" dirty="0" smtClean="0"/>
              <a:t>Grant Director, National Endowment for the Sciences (NES)</a:t>
            </a:r>
          </a:p>
          <a:p>
            <a:pPr lvl="1"/>
            <a:r>
              <a:rPr lang="en-US" dirty="0" smtClean="0"/>
              <a:t>May 2010 – September 2015</a:t>
            </a:r>
          </a:p>
          <a:p>
            <a:pPr lvl="1"/>
            <a:r>
              <a:rPr lang="en-US" dirty="0" smtClean="0"/>
              <a:t>$120,000</a:t>
            </a:r>
          </a:p>
          <a:p>
            <a:pPr lvl="1"/>
            <a:r>
              <a:rPr lang="en-US" dirty="0" smtClean="0"/>
              <a:t>Detailed to EOP: May – Aug. 2015</a:t>
            </a:r>
            <a:endParaRPr lang="en-US" dirty="0"/>
          </a:p>
          <a:p>
            <a:pPr lvl="6"/>
            <a:endParaRPr lang="en-US" dirty="0" smtClean="0"/>
          </a:p>
        </p:txBody>
      </p:sp>
      <p:pic>
        <p:nvPicPr>
          <p:cNvPr id="4" name="Picture 3" descr="iStock_000000117681Large.jpg"/>
          <p:cNvPicPr>
            <a:picLocks noChangeAspect="1"/>
          </p:cNvPicPr>
          <p:nvPr/>
        </p:nvPicPr>
        <p:blipFill rotWithShape="1">
          <a:blip r:embed="rId3" cstate="print"/>
          <a:srcRect l="18133"/>
          <a:stretch/>
        </p:blipFill>
        <p:spPr>
          <a:xfrm>
            <a:off x="6683828" y="4359633"/>
            <a:ext cx="2155371" cy="2117367"/>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2437A95F-D9EE-4224-9A43-AD1B5C8C922D}" type="slidenum">
              <a:rPr lang="en-US" smtClean="0"/>
              <a:t>5</a:t>
            </a:fld>
            <a:endParaRPr lang="en-US"/>
          </a:p>
        </p:txBody>
      </p:sp>
    </p:spTree>
    <p:extLst>
      <p:ext uri="{BB962C8B-B14F-4D97-AF65-F5344CB8AC3E}">
        <p14:creationId xmlns:p14="http://schemas.microsoft.com/office/powerpoint/2010/main" val="1015157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Pattern	</a:t>
            </a:r>
            <a:endParaRPr lang="en-US" dirty="0"/>
          </a:p>
        </p:txBody>
      </p:sp>
      <p:pic>
        <p:nvPicPr>
          <p:cNvPr id="4" name="Content Placeholder 4" descr="untitled.JPG"/>
          <p:cNvPicPr>
            <a:picLocks noChangeAspect="1"/>
          </p:cNvPicPr>
          <p:nvPr/>
        </p:nvPicPr>
        <p:blipFill>
          <a:blip r:embed="rId3" cstate="print"/>
          <a:stretch>
            <a:fillRect/>
          </a:stretch>
        </p:blipFill>
        <p:spPr>
          <a:xfrm>
            <a:off x="1447800" y="1732585"/>
            <a:ext cx="6324600" cy="497301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73375004"/>
              </p:ext>
            </p:extLst>
          </p:nvPr>
        </p:nvGraphicFramePr>
        <p:xfrm>
          <a:off x="3962400" y="4227898"/>
          <a:ext cx="4724400" cy="1771037"/>
        </p:xfrm>
        <a:graphic>
          <a:graphicData uri="http://schemas.openxmlformats.org/drawingml/2006/table">
            <a:tbl>
              <a:tblPr>
                <a:tableStyleId>{5C22544A-7EE6-4342-B048-85BDC9FD1C3A}</a:tableStyleId>
              </a:tblPr>
              <a:tblGrid>
                <a:gridCol w="3810000"/>
                <a:gridCol w="914400"/>
              </a:tblGrid>
              <a:tr h="381000">
                <a:tc>
                  <a:txBody>
                    <a:bodyPr/>
                    <a:lstStyle/>
                    <a:p>
                      <a:r>
                        <a:rPr lang="en-US" sz="1400" dirty="0" smtClean="0">
                          <a:solidFill>
                            <a:srgbClr val="010303"/>
                          </a:solidFill>
                          <a:latin typeface="Simplified Arabic Fixed" panose="02070309020205020404" pitchFamily="49" charset="-78"/>
                          <a:cs typeface="Simplified Arabic Fixed" panose="02070309020205020404" pitchFamily="49" charset="-78"/>
                        </a:rPr>
                        <a:t>Roger Dorr</a:t>
                      </a:r>
                      <a:endParaRPr lang="en-US" sz="1400" dirty="0">
                        <a:solidFill>
                          <a:srgbClr val="010303"/>
                        </a:solidFill>
                        <a:latin typeface="Simplified Arabic Fixed" panose="02070309020205020404" pitchFamily="49" charset="-78"/>
                        <a:cs typeface="Simplified Arabic Fixed" panose="02070309020205020404" pitchFamily="49"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rgbClr val="010303"/>
                        </a:solidFill>
                        <a:latin typeface="Lucida Handwriting"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1892">
                <a:tc>
                  <a:txBody>
                    <a:bodyPr/>
                    <a:lstStyle/>
                    <a:p>
                      <a:r>
                        <a:rPr lang="en-US" sz="1400" dirty="0" smtClean="0">
                          <a:solidFill>
                            <a:srgbClr val="010303"/>
                          </a:solidFill>
                          <a:latin typeface="Simplified Arabic Fixed" panose="02070309020205020404" pitchFamily="49" charset="-78"/>
                          <a:cs typeface="Simplified Arabic Fixed" panose="02070309020205020404" pitchFamily="49" charset="-78"/>
                        </a:rPr>
                        <a:t>PHA</a:t>
                      </a:r>
                      <a:endParaRPr lang="en-US" sz="1400" dirty="0">
                        <a:solidFill>
                          <a:srgbClr val="010303"/>
                        </a:solidFill>
                        <a:latin typeface="Simplified Arabic Fixed" panose="02070309020205020404" pitchFamily="49" charset="-78"/>
                        <a:cs typeface="Simplified Arabic Fixed" panose="02070309020205020404" pitchFamily="49"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rgbClr val="010303"/>
                        </a:solidFill>
                        <a:latin typeface="Lucida Handwriting"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4582">
                <a:tc>
                  <a:txBody>
                    <a:bodyPr/>
                    <a:lstStyle/>
                    <a:p>
                      <a:r>
                        <a:rPr lang="en-US" sz="1200" dirty="0" smtClean="0">
                          <a:solidFill>
                            <a:srgbClr val="010303"/>
                          </a:solidFill>
                          <a:latin typeface="Simplified Arabic Fixed" panose="02070309020205020404" pitchFamily="49" charset="-78"/>
                          <a:cs typeface="Simplified Arabic Fixed" panose="02070309020205020404" pitchFamily="49" charset="-78"/>
                        </a:rPr>
                        <a:t>3/9/16</a:t>
                      </a:r>
                      <a:endParaRPr lang="en-US" sz="1200" dirty="0">
                        <a:solidFill>
                          <a:srgbClr val="010303"/>
                        </a:solidFill>
                        <a:latin typeface="Simplified Arabic Fixed" panose="02070309020205020404" pitchFamily="49" charset="-78"/>
                        <a:cs typeface="Simplified Arabic Fixed" panose="02070309020205020404" pitchFamily="49"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rgbClr val="010303"/>
                        </a:solidFill>
                        <a:latin typeface="Lucida Handwriting"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065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solidFill>
                            <a:srgbClr val="010303"/>
                          </a:solidFill>
                          <a:latin typeface="Simplified Arabic Fixed" panose="02070309020205020404" pitchFamily="49" charset="-78"/>
                          <a:cs typeface="Simplified Arabic Fixed" panose="02070309020205020404" pitchFamily="49" charset="-78"/>
                        </a:rPr>
                        <a:t>Pharmaceutical Affairs Group</a:t>
                      </a:r>
                      <a:endParaRPr lang="en-US" sz="1400" dirty="0" smtClean="0">
                        <a:solidFill>
                          <a:srgbClr val="010303"/>
                        </a:solidFill>
                        <a:latin typeface="Simplified Arabic Fixed" panose="02070309020205020404" pitchFamily="49" charset="-78"/>
                        <a:cs typeface="Simplified Arabic Fixed" panose="02070309020205020404" pitchFamily="49" charset="-78"/>
                      </a:endParaRPr>
                    </a:p>
                    <a:p>
                      <a:pPr marL="0" indent="0">
                        <a:buFont typeface="Arial" panose="020B0604020202020204" pitchFamily="34" charset="0"/>
                        <a:buNone/>
                      </a:pPr>
                      <a:endParaRPr lang="en-US" sz="1200" dirty="0" smtClean="0">
                        <a:solidFill>
                          <a:srgbClr val="010303"/>
                        </a:solidFill>
                        <a:latin typeface="Simplified Arabic Fixed" panose="02070309020205020404" pitchFamily="49" charset="-78"/>
                        <a:cs typeface="Simplified Arabic Fixed" panose="02070309020205020404" pitchFamily="49" charset="-78"/>
                      </a:endParaRPr>
                    </a:p>
                    <a:p>
                      <a:endParaRPr lang="en-US" sz="1200" dirty="0">
                        <a:solidFill>
                          <a:srgbClr val="010303"/>
                        </a:solidFill>
                        <a:latin typeface="Simplified Arabic Fixed" panose="02070309020205020404" pitchFamily="49" charset="-78"/>
                        <a:cs typeface="Simplified Arabic Fixed" panose="02070309020205020404" pitchFamily="49"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rgbClr val="010303"/>
                        </a:solidFill>
                        <a:latin typeface="Lucida Handwriting"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2437A95F-D9EE-4224-9A43-AD1B5C8C922D}" type="slidenum">
              <a:rPr lang="en-US" smtClean="0"/>
              <a:t>6</a:t>
            </a:fld>
            <a:endParaRPr lang="en-US"/>
          </a:p>
        </p:txBody>
      </p:sp>
    </p:spTree>
    <p:extLst>
      <p:ext uri="{BB962C8B-B14F-4D97-AF65-F5344CB8AC3E}">
        <p14:creationId xmlns:p14="http://schemas.microsoft.com/office/powerpoint/2010/main" val="112171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U.S.C. 207</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996625803"/>
              </p:ext>
            </p:extLst>
          </p:nvPr>
        </p:nvGraphicFramePr>
        <p:xfrm>
          <a:off x="914400" y="2151001"/>
          <a:ext cx="7543800" cy="4516674"/>
        </p:xfrm>
        <a:graphic>
          <a:graphicData uri="http://schemas.openxmlformats.org/drawingml/2006/table">
            <a:tbl>
              <a:tblPr firstRow="1" bandRow="1">
                <a:tableStyleId>{BC89EF96-8CEA-46FF-86C4-4CE0E7609802}</a:tableStyleId>
              </a:tblPr>
              <a:tblGrid>
                <a:gridCol w="1295400"/>
                <a:gridCol w="6248400"/>
              </a:tblGrid>
              <a:tr h="477724">
                <a:tc>
                  <a:txBody>
                    <a:bodyPr/>
                    <a:lstStyle/>
                    <a:p>
                      <a:pPr marL="0" marR="0" algn="ctr">
                        <a:spcBef>
                          <a:spcPts val="0"/>
                        </a:spcBef>
                        <a:spcAft>
                          <a:spcPts val="0"/>
                        </a:spcAft>
                      </a:pPr>
                      <a:r>
                        <a:rPr lang="en-US" sz="2000" b="0" dirty="0" smtClean="0"/>
                        <a:t>(a)(1)</a:t>
                      </a:r>
                      <a:endParaRPr lang="en-US" sz="2000" b="0" dirty="0">
                        <a:solidFill>
                          <a:schemeClr val="bg2"/>
                        </a:solidFill>
                        <a:latin typeface="Lucida Sans"/>
                        <a:ea typeface="Calibri"/>
                      </a:endParaRPr>
                    </a:p>
                  </a:txBody>
                  <a:tcPr marL="67344" marR="67344" marT="0" marB="0" anchor="ctr"/>
                </a:tc>
                <a:tc>
                  <a:txBody>
                    <a:bodyPr/>
                    <a:lstStyle/>
                    <a:p>
                      <a:pPr marL="0" marR="0" algn="l">
                        <a:spcBef>
                          <a:spcPts val="0"/>
                        </a:spcBef>
                        <a:spcAft>
                          <a:spcPts val="0"/>
                        </a:spcAft>
                      </a:pPr>
                      <a:r>
                        <a:rPr lang="en-US" sz="2000" b="0" kern="1200" dirty="0" smtClean="0">
                          <a:effectLst/>
                        </a:rPr>
                        <a:t>Permanent Ban on Switching Sides</a:t>
                      </a:r>
                      <a:endParaRPr lang="en-US" sz="2000" b="0" dirty="0">
                        <a:solidFill>
                          <a:schemeClr val="bg2"/>
                        </a:solidFill>
                        <a:latin typeface="Lucida Sans"/>
                        <a:ea typeface="Calibri"/>
                      </a:endParaRPr>
                    </a:p>
                  </a:txBody>
                  <a:tcPr marL="67344" marR="67344" marT="0" marB="0" anchor="ctr"/>
                </a:tc>
              </a:tr>
              <a:tr h="647875">
                <a:tc>
                  <a:txBody>
                    <a:bodyPr/>
                    <a:lstStyle/>
                    <a:p>
                      <a:pPr marL="0" marR="0" algn="ctr">
                        <a:spcBef>
                          <a:spcPts val="0"/>
                        </a:spcBef>
                        <a:spcAft>
                          <a:spcPts val="0"/>
                        </a:spcAft>
                      </a:pPr>
                      <a:r>
                        <a:rPr lang="en-US" sz="2000" dirty="0" smtClean="0"/>
                        <a:t>(a)(2)</a:t>
                      </a:r>
                      <a:endParaRPr lang="en-US" sz="2000" b="1" dirty="0">
                        <a:solidFill>
                          <a:schemeClr val="bg2"/>
                        </a:solidFill>
                        <a:latin typeface="Lucida Sans"/>
                        <a:ea typeface="Calibri"/>
                      </a:endParaRPr>
                    </a:p>
                  </a:txBody>
                  <a:tcPr marL="67344" marR="67344" marT="0" marB="0" anchor="ctr"/>
                </a:tc>
                <a:tc>
                  <a:txBody>
                    <a:bodyPr/>
                    <a:lstStyle/>
                    <a:p>
                      <a:pPr marL="0" marR="0" algn="l">
                        <a:spcBef>
                          <a:spcPts val="0"/>
                        </a:spcBef>
                        <a:spcAft>
                          <a:spcPts val="0"/>
                        </a:spcAft>
                      </a:pPr>
                      <a:r>
                        <a:rPr lang="en-US" sz="2000" kern="1200" dirty="0" smtClean="0">
                          <a:effectLst/>
                        </a:rPr>
                        <a:t>Two-Year Official Responsibility Provisions</a:t>
                      </a:r>
                      <a:endParaRPr lang="en-US" sz="2000" b="1" dirty="0">
                        <a:solidFill>
                          <a:schemeClr val="bg2"/>
                        </a:solidFill>
                        <a:latin typeface="Lucida Sans"/>
                        <a:ea typeface="Calibri"/>
                      </a:endParaRPr>
                    </a:p>
                  </a:txBody>
                  <a:tcPr marL="67344" marR="67344" marT="0" marB="0" anchor="ctr"/>
                </a:tc>
              </a:tr>
              <a:tr h="477724">
                <a:tc>
                  <a:txBody>
                    <a:bodyPr/>
                    <a:lstStyle/>
                    <a:p>
                      <a:pPr marL="0" marR="0" algn="ctr">
                        <a:spcBef>
                          <a:spcPts val="0"/>
                        </a:spcBef>
                        <a:spcAft>
                          <a:spcPts val="0"/>
                        </a:spcAft>
                      </a:pPr>
                      <a:r>
                        <a:rPr lang="en-US" sz="2000" dirty="0" smtClean="0"/>
                        <a:t>(b)</a:t>
                      </a:r>
                      <a:endParaRPr lang="en-US" sz="2000" b="1" dirty="0">
                        <a:solidFill>
                          <a:schemeClr val="bg2"/>
                        </a:solidFill>
                        <a:latin typeface="Lucida Sans"/>
                        <a:ea typeface="Calibri"/>
                      </a:endParaRPr>
                    </a:p>
                  </a:txBody>
                  <a:tcPr marL="67344" marR="67344" marT="0" marB="0" anchor="ctr"/>
                </a:tc>
                <a:tc>
                  <a:txBody>
                    <a:bodyPr/>
                    <a:lstStyle/>
                    <a:p>
                      <a:pPr marL="0" marR="0" algn="l">
                        <a:spcBef>
                          <a:spcPts val="0"/>
                        </a:spcBef>
                        <a:spcAft>
                          <a:spcPts val="0"/>
                        </a:spcAft>
                      </a:pPr>
                      <a:r>
                        <a:rPr lang="en-US" sz="2000" kern="1200" dirty="0" smtClean="0">
                          <a:effectLst/>
                        </a:rPr>
                        <a:t>One-Year Ban on Trade or Treaty </a:t>
                      </a:r>
                    </a:p>
                    <a:p>
                      <a:pPr marL="0" marR="0" algn="l">
                        <a:spcBef>
                          <a:spcPts val="0"/>
                        </a:spcBef>
                        <a:spcAft>
                          <a:spcPts val="0"/>
                        </a:spcAft>
                      </a:pPr>
                      <a:r>
                        <a:rPr lang="en-US" sz="2000" kern="1200" dirty="0" smtClean="0">
                          <a:effectLst/>
                        </a:rPr>
                        <a:t>Negotiation Activities</a:t>
                      </a:r>
                      <a:endParaRPr lang="en-US" sz="2000" b="1" dirty="0">
                        <a:solidFill>
                          <a:schemeClr val="bg2"/>
                        </a:solidFill>
                        <a:latin typeface="Lucida Sans"/>
                        <a:ea typeface="Calibri"/>
                      </a:endParaRPr>
                    </a:p>
                  </a:txBody>
                  <a:tcPr marL="67344" marR="67344" marT="0" marB="0" anchor="ctr"/>
                </a:tc>
              </a:tr>
              <a:tr h="477724">
                <a:tc>
                  <a:txBody>
                    <a:bodyPr/>
                    <a:lstStyle/>
                    <a:p>
                      <a:pPr marL="0" marR="0" algn="ctr">
                        <a:spcBef>
                          <a:spcPts val="0"/>
                        </a:spcBef>
                        <a:spcAft>
                          <a:spcPts val="0"/>
                        </a:spcAft>
                      </a:pPr>
                      <a:r>
                        <a:rPr lang="en-US" sz="2000" dirty="0" smtClean="0"/>
                        <a:t>(c)</a:t>
                      </a:r>
                      <a:endParaRPr lang="en-US" sz="2000" b="1" dirty="0">
                        <a:solidFill>
                          <a:schemeClr val="bg2"/>
                        </a:solidFill>
                        <a:latin typeface="Lucida Sans"/>
                        <a:ea typeface="Calibri"/>
                      </a:endParaRPr>
                    </a:p>
                  </a:txBody>
                  <a:tcPr marL="67344" marR="673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rPr>
                        <a:t>One-Year “Cooling-Off” Period for Former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rPr>
                        <a:t>“Senior” Employees</a:t>
                      </a:r>
                      <a:endParaRPr lang="en-US" sz="2000" b="0" kern="1200" dirty="0" smtClean="0">
                        <a:solidFill>
                          <a:schemeClr val="bg2"/>
                        </a:solidFill>
                        <a:effectLst/>
                        <a:latin typeface="Lucida Sans"/>
                        <a:ea typeface="+mn-ea"/>
                        <a:cs typeface="+mn-cs"/>
                      </a:endParaRPr>
                    </a:p>
                  </a:txBody>
                  <a:tcPr marL="67344" marR="67344" marT="0" marB="0" anchor="ctr"/>
                </a:tc>
              </a:tr>
              <a:tr h="477724">
                <a:tc>
                  <a:txBody>
                    <a:bodyPr/>
                    <a:lstStyle/>
                    <a:p>
                      <a:pPr marL="0" marR="0" algn="ctr">
                        <a:spcBef>
                          <a:spcPts val="0"/>
                        </a:spcBef>
                        <a:spcAft>
                          <a:spcPts val="0"/>
                        </a:spcAft>
                      </a:pPr>
                      <a:r>
                        <a:rPr lang="en-US" sz="2000" dirty="0" smtClean="0"/>
                        <a:t>(d)</a:t>
                      </a:r>
                      <a:endParaRPr lang="en-US" sz="2000" b="1" dirty="0">
                        <a:solidFill>
                          <a:schemeClr val="bg2"/>
                        </a:solidFill>
                        <a:latin typeface="Lucida Sans"/>
                        <a:ea typeface="Calibri"/>
                      </a:endParaRPr>
                    </a:p>
                  </a:txBody>
                  <a:tcPr marL="67344" marR="67344" marT="0" marB="0" anchor="ctr"/>
                </a:tc>
                <a:tc>
                  <a:txBody>
                    <a:bodyPr/>
                    <a:lstStyle/>
                    <a:p>
                      <a:pPr marL="0" marR="0" algn="l">
                        <a:spcBef>
                          <a:spcPts val="0"/>
                        </a:spcBef>
                        <a:spcAft>
                          <a:spcPts val="0"/>
                        </a:spcAft>
                      </a:pPr>
                      <a:r>
                        <a:rPr lang="en-US" sz="2000" kern="1200" dirty="0" smtClean="0">
                          <a:effectLst/>
                        </a:rPr>
                        <a:t>Two-Year “Cooling-Off” Period for Former </a:t>
                      </a:r>
                    </a:p>
                    <a:p>
                      <a:pPr marL="0" marR="0" algn="l">
                        <a:spcBef>
                          <a:spcPts val="0"/>
                        </a:spcBef>
                        <a:spcAft>
                          <a:spcPts val="0"/>
                        </a:spcAft>
                      </a:pPr>
                      <a:r>
                        <a:rPr lang="en-US" sz="2000" kern="1200" dirty="0" smtClean="0">
                          <a:effectLst/>
                        </a:rPr>
                        <a:t>“Very Senior Employees</a:t>
                      </a:r>
                      <a:endParaRPr lang="en-US" sz="2000" b="1" dirty="0">
                        <a:solidFill>
                          <a:schemeClr val="bg2"/>
                        </a:solidFill>
                        <a:latin typeface="Lucida Sans"/>
                        <a:ea typeface="Calibri"/>
                      </a:endParaRPr>
                    </a:p>
                  </a:txBody>
                  <a:tcPr marL="67344" marR="67344" marT="0" marB="0" anchor="ctr"/>
                </a:tc>
              </a:tr>
              <a:tr h="647875">
                <a:tc>
                  <a:txBody>
                    <a:bodyPr/>
                    <a:lstStyle/>
                    <a:p>
                      <a:pPr marL="0" marR="0" algn="ctr">
                        <a:spcBef>
                          <a:spcPts val="0"/>
                        </a:spcBef>
                        <a:spcAft>
                          <a:spcPts val="0"/>
                        </a:spcAft>
                      </a:pPr>
                      <a:r>
                        <a:rPr lang="en-US" sz="2000" dirty="0" smtClean="0"/>
                        <a:t>(f)</a:t>
                      </a:r>
                      <a:endParaRPr lang="en-US" sz="2000" b="1" dirty="0">
                        <a:solidFill>
                          <a:schemeClr val="bg2"/>
                        </a:solidFill>
                        <a:latin typeface="Lucida Sans"/>
                        <a:ea typeface="Calibri"/>
                      </a:endParaRPr>
                    </a:p>
                  </a:txBody>
                  <a:tcPr marL="67344" marR="67344" marT="0" marB="0" anchor="ctr"/>
                </a:tc>
                <a:tc>
                  <a:txBody>
                    <a:bodyPr/>
                    <a:lstStyle/>
                    <a:p>
                      <a:pPr marL="0" marR="0" algn="l">
                        <a:spcBef>
                          <a:spcPts val="0"/>
                        </a:spcBef>
                        <a:spcAft>
                          <a:spcPts val="0"/>
                        </a:spcAft>
                      </a:pPr>
                      <a:r>
                        <a:rPr lang="en-US" sz="2000" dirty="0" smtClean="0"/>
                        <a:t>One-Year Ban</a:t>
                      </a:r>
                      <a:r>
                        <a:rPr lang="en-US" sz="2000" baseline="0" dirty="0" smtClean="0"/>
                        <a:t> on Former “Senior” and “Very Senior” Employees Representing, Aiding, or Advising a Foreign Entity</a:t>
                      </a:r>
                      <a:endParaRPr lang="en-US" sz="2000" b="1" dirty="0">
                        <a:solidFill>
                          <a:schemeClr val="bg2"/>
                        </a:solidFill>
                        <a:latin typeface="Lucida Sans"/>
                        <a:ea typeface="Calibri"/>
                      </a:endParaRPr>
                    </a:p>
                  </a:txBody>
                  <a:tcPr marL="67344" marR="67344" marT="0" marB="0" anchor="ctr"/>
                </a:tc>
              </a:tr>
              <a:tr h="647875">
                <a:tc>
                  <a:txBody>
                    <a:bodyPr/>
                    <a:lstStyle/>
                    <a:p>
                      <a:pPr marL="0" marR="0" algn="ctr">
                        <a:spcBef>
                          <a:spcPts val="0"/>
                        </a:spcBef>
                        <a:spcAft>
                          <a:spcPts val="0"/>
                        </a:spcAft>
                      </a:pPr>
                      <a:r>
                        <a:rPr lang="en-US" sz="2000" b="0" dirty="0" smtClean="0">
                          <a:solidFill>
                            <a:schemeClr val="tx1"/>
                          </a:solidFill>
                          <a:latin typeface="+mn-lt"/>
                          <a:ea typeface="Calibri"/>
                        </a:rPr>
                        <a:t>(j)</a:t>
                      </a:r>
                      <a:endParaRPr lang="en-US" sz="2000" b="0" dirty="0">
                        <a:solidFill>
                          <a:schemeClr val="tx1"/>
                        </a:solidFill>
                        <a:latin typeface="+mn-lt"/>
                        <a:ea typeface="Calibri"/>
                      </a:endParaRPr>
                    </a:p>
                  </a:txBody>
                  <a:tcPr marL="67344" marR="67344" marT="0" marB="0" anchor="ctr"/>
                </a:tc>
                <a:tc>
                  <a:txBody>
                    <a:bodyPr/>
                    <a:lstStyle/>
                    <a:p>
                      <a:pPr marL="0" marR="0" algn="l">
                        <a:spcBef>
                          <a:spcPts val="0"/>
                        </a:spcBef>
                        <a:spcAft>
                          <a:spcPts val="0"/>
                        </a:spcAft>
                      </a:pPr>
                      <a:r>
                        <a:rPr lang="en-US" sz="2000" b="0" dirty="0" smtClean="0">
                          <a:solidFill>
                            <a:schemeClr val="tx1"/>
                          </a:solidFill>
                          <a:latin typeface="+mn-lt"/>
                          <a:ea typeface="Calibri"/>
                        </a:rPr>
                        <a:t>Exceptions</a:t>
                      </a:r>
                      <a:endParaRPr lang="en-US" sz="2000" b="0" dirty="0">
                        <a:solidFill>
                          <a:schemeClr val="tx1"/>
                        </a:solidFill>
                        <a:latin typeface="+mn-lt"/>
                        <a:ea typeface="Calibri"/>
                      </a:endParaRPr>
                    </a:p>
                  </a:txBody>
                  <a:tcPr marL="67344" marR="67344" marT="0" marB="0" anchor="ct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2437A95F-D9EE-4224-9A43-AD1B5C8C922D}" type="slidenum">
              <a:rPr lang="en-US" smtClean="0"/>
              <a:t>7</a:t>
            </a:fld>
            <a:endParaRPr lang="en-US"/>
          </a:p>
        </p:txBody>
      </p:sp>
    </p:spTree>
    <p:extLst>
      <p:ext uri="{BB962C8B-B14F-4D97-AF65-F5344CB8AC3E}">
        <p14:creationId xmlns:p14="http://schemas.microsoft.com/office/powerpoint/2010/main" val="3067358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18 U.S.C. 207(c)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94246303"/>
              </p:ext>
            </p:extLst>
          </p:nvPr>
        </p:nvGraphicFramePr>
        <p:xfrm>
          <a:off x="990600" y="1676400"/>
          <a:ext cx="7239000" cy="4724400"/>
        </p:xfrm>
        <a:graphic>
          <a:graphicData uri="http://schemas.openxmlformats.org/drawingml/2006/table">
            <a:tbl>
              <a:tblPr/>
              <a:tblGrid>
                <a:gridCol w="3619500"/>
                <a:gridCol w="3619500"/>
              </a:tblGrid>
              <a:tr h="517389">
                <a:tc gridSpan="2">
                  <a:txBody>
                    <a:bodyPr/>
                    <a:lstStyle/>
                    <a:p>
                      <a:pPr marL="0" marR="0" algn="ctr">
                        <a:spcBef>
                          <a:spcPts val="0"/>
                        </a:spcBef>
                        <a:spcAft>
                          <a:spcPts val="0"/>
                        </a:spcAft>
                      </a:pPr>
                      <a:r>
                        <a:rPr lang="en-US" sz="1400" b="1" dirty="0" smtClean="0">
                          <a:latin typeface="+mn-lt"/>
                          <a:ea typeface="Calibri"/>
                          <a:cs typeface="Times New Roman"/>
                        </a:rPr>
                        <a:t>A Former </a:t>
                      </a:r>
                      <a:r>
                        <a:rPr lang="en-US" sz="1400" b="1" u="sng" dirty="0" smtClean="0">
                          <a:latin typeface="+mn-lt"/>
                          <a:ea typeface="Calibri"/>
                          <a:cs typeface="Times New Roman"/>
                        </a:rPr>
                        <a:t>Senior</a:t>
                      </a:r>
                      <a:r>
                        <a:rPr lang="en-US" sz="1400" b="1" dirty="0" smtClean="0">
                          <a:latin typeface="+mn-lt"/>
                          <a:ea typeface="Calibri"/>
                          <a:cs typeface="Times New Roman"/>
                        </a:rPr>
                        <a:t> Employee [may not]</a:t>
                      </a:r>
                      <a:endParaRPr lang="en-US" sz="14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17389">
                <a:tc>
                  <a:txBody>
                    <a:bodyPr/>
                    <a:lstStyle/>
                    <a:p>
                      <a:pPr marL="0" marR="0" algn="ctr">
                        <a:spcBef>
                          <a:spcPts val="0"/>
                        </a:spcBef>
                        <a:spcAft>
                          <a:spcPts val="0"/>
                        </a:spcAft>
                      </a:pPr>
                      <a:r>
                        <a:rPr lang="en-US" sz="1400" b="1" dirty="0" smtClean="0">
                          <a:latin typeface="+mn-lt"/>
                          <a:ea typeface="Calibri"/>
                          <a:cs typeface="Times New Roman"/>
                        </a:rPr>
                        <a:t>Knowingly Make</a:t>
                      </a:r>
                      <a:endParaRPr lang="en-US" sz="14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Calibri"/>
                          <a:cs typeface="Times New Roman"/>
                        </a:rPr>
                        <a:t>With the Intent to Influence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5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Calibri"/>
                          <a:cs typeface="Times New Roman"/>
                        </a:rPr>
                        <a:t>Any </a:t>
                      </a:r>
                      <a:r>
                        <a:rPr lang="en-US" sz="1400" b="1" baseline="0" dirty="0" smtClean="0">
                          <a:latin typeface="+mn-lt"/>
                          <a:ea typeface="Calibri"/>
                          <a:cs typeface="Times New Roman"/>
                        </a:rPr>
                        <a:t>Communication or Appearance</a:t>
                      </a:r>
                      <a:endParaRPr lang="en-US" sz="1400" b="1" dirty="0" smtClean="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46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Calibri"/>
                          <a:cs typeface="Times New Roman"/>
                        </a:rPr>
                        <a:t>To or</a:t>
                      </a:r>
                      <a:r>
                        <a:rPr lang="en-US" sz="1400" b="1" baseline="0" dirty="0" smtClean="0">
                          <a:latin typeface="+mn-lt"/>
                          <a:ea typeface="Calibri"/>
                          <a:cs typeface="Times New Roman"/>
                        </a:rPr>
                        <a:t> Before an Employee o</a:t>
                      </a:r>
                      <a:r>
                        <a:rPr lang="en-US" sz="1400" b="1" dirty="0" smtClean="0">
                          <a:latin typeface="+mn-lt"/>
                          <a:ea typeface="Calibri"/>
                          <a:cs typeface="Times New Roman"/>
                        </a:rPr>
                        <a:t>f the Agency or Department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tc>
              </a:tr>
              <a:tr h="5365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ea typeface="Calibri"/>
                          <a:cs typeface="Times New Roman"/>
                        </a:rPr>
                        <a:t>In which the Former Employee Served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ea typeface="Calibri"/>
                          <a:cs typeface="Times New Roman"/>
                        </a:rPr>
                        <a:t>in </a:t>
                      </a:r>
                      <a:r>
                        <a:rPr lang="en-US" sz="1400" b="1" u="sng" dirty="0" smtClean="0">
                          <a:solidFill>
                            <a:schemeClr val="bg1"/>
                          </a:solidFill>
                          <a:latin typeface="+mn-lt"/>
                          <a:ea typeface="Calibri"/>
                          <a:cs typeface="Times New Roman"/>
                        </a:rPr>
                        <a:t>Any</a:t>
                      </a:r>
                      <a:r>
                        <a:rPr lang="en-US" sz="1400" b="1" dirty="0" smtClean="0">
                          <a:solidFill>
                            <a:schemeClr val="bg1"/>
                          </a:solidFill>
                          <a:latin typeface="+mn-lt"/>
                          <a:ea typeface="Calibri"/>
                          <a:cs typeface="Times New Roman"/>
                        </a:rPr>
                        <a:t> Capacity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ea typeface="Calibri"/>
                          <a:cs typeface="Times New Roman"/>
                        </a:rPr>
                        <a:t>During the One-Year</a:t>
                      </a:r>
                      <a:r>
                        <a:rPr lang="en-US" sz="1400" b="1" baseline="0" dirty="0" smtClean="0">
                          <a:solidFill>
                            <a:schemeClr val="bg1"/>
                          </a:solidFill>
                          <a:latin typeface="+mn-lt"/>
                          <a:ea typeface="Calibri"/>
                          <a:cs typeface="Times New Roman"/>
                        </a:rPr>
                        <a:t> Period Prior to Termination from Senior Service</a:t>
                      </a:r>
                      <a:endParaRPr lang="en-US" sz="1400" b="1" dirty="0" smtClean="0">
                        <a:solidFill>
                          <a:schemeClr val="bg1"/>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3659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Calibri"/>
                          <a:cs typeface="Times New Roman"/>
                        </a:rPr>
                        <a:t>On Behalf of Any Other Person (except the 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908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latin typeface="+mn-lt"/>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Calibri"/>
                          <a:cs typeface="Times New Roman"/>
                        </a:rPr>
                        <a:t>In connection with any</a:t>
                      </a:r>
                      <a:r>
                        <a:rPr lang="en-US" sz="1400" b="1" baseline="0" dirty="0" smtClean="0">
                          <a:latin typeface="+mn-lt"/>
                          <a:ea typeface="Calibri"/>
                          <a:cs typeface="Times New Roman"/>
                        </a:rPr>
                        <a:t> matter</a:t>
                      </a:r>
                      <a:endParaRPr lang="en-US" sz="14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mn-lt"/>
                          <a:ea typeface="Calibri"/>
                          <a:cs typeface="Times New Roman"/>
                        </a:rPr>
                        <a:t>In which the former employee seeks official action by an</a:t>
                      </a:r>
                      <a:r>
                        <a:rPr lang="en-US" sz="1400" b="1" baseline="0" dirty="0" smtClean="0">
                          <a:latin typeface="+mn-lt"/>
                          <a:ea typeface="Calibri"/>
                          <a:cs typeface="Times New Roman"/>
                        </a:rPr>
                        <a:t> employee of the Agency or Department</a:t>
                      </a:r>
                      <a:endParaRPr lang="en-US" sz="14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83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ea typeface="Calibri"/>
                          <a:cs typeface="Times New Roman"/>
                        </a:rPr>
                        <a:t>For</a:t>
                      </a:r>
                      <a:r>
                        <a:rPr lang="en-US" sz="1400" b="1" baseline="0" dirty="0" smtClean="0">
                          <a:solidFill>
                            <a:schemeClr val="bg1"/>
                          </a:solidFill>
                          <a:latin typeface="+mn-lt"/>
                          <a:ea typeface="Calibri"/>
                          <a:cs typeface="Times New Roman"/>
                        </a:rPr>
                        <a:t> </a:t>
                      </a:r>
                      <a:r>
                        <a:rPr lang="en-US" sz="1400" b="1" u="sng" baseline="0" dirty="0" smtClean="0">
                          <a:solidFill>
                            <a:schemeClr val="bg1"/>
                          </a:solidFill>
                          <a:latin typeface="+mn-lt"/>
                          <a:ea typeface="Calibri"/>
                          <a:cs typeface="Times New Roman"/>
                        </a:rPr>
                        <a:t>One Year</a:t>
                      </a:r>
                      <a:r>
                        <a:rPr lang="en-US" sz="1400" b="1" baseline="0" dirty="0" smtClean="0">
                          <a:solidFill>
                            <a:schemeClr val="bg1"/>
                          </a:solidFill>
                          <a:latin typeface="+mn-lt"/>
                          <a:ea typeface="Calibri"/>
                          <a:cs typeface="Times New Roman"/>
                        </a:rPr>
                        <a:t> After S</a:t>
                      </a:r>
                      <a:r>
                        <a:rPr lang="en-US" sz="1400" b="1" dirty="0" smtClean="0">
                          <a:solidFill>
                            <a:schemeClr val="bg1"/>
                          </a:solidFill>
                          <a:latin typeface="+mn-lt"/>
                        </a:rPr>
                        <a:t>ervice in a </a:t>
                      </a:r>
                      <a:r>
                        <a:rPr lang="en-US" sz="1400" b="1" u="sng" dirty="0" smtClean="0">
                          <a:solidFill>
                            <a:schemeClr val="bg1"/>
                          </a:solidFill>
                          <a:latin typeface="+mn-lt"/>
                        </a:rPr>
                        <a:t>Senior Position</a:t>
                      </a:r>
                      <a:r>
                        <a:rPr lang="en-US" sz="1400" b="1" u="none" baseline="0" dirty="0" smtClean="0">
                          <a:solidFill>
                            <a:schemeClr val="bg1"/>
                          </a:solidFill>
                          <a:latin typeface="+mn-lt"/>
                        </a:rPr>
                        <a:t> </a:t>
                      </a:r>
                      <a:r>
                        <a:rPr lang="en-US" sz="1400" b="1" u="none" dirty="0" smtClean="0">
                          <a:solidFill>
                            <a:schemeClr val="bg1"/>
                          </a:solidFill>
                          <a:latin typeface="+mn-lt"/>
                        </a:rPr>
                        <a:t>Terminates</a:t>
                      </a:r>
                      <a:endParaRPr lang="en-US" sz="1400" b="1" u="none" dirty="0" smtClean="0">
                        <a:solidFill>
                          <a:schemeClr val="bg1"/>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400" b="1" dirty="0">
                        <a:latin typeface="Lucida San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2437A95F-D9EE-4224-9A43-AD1B5C8C922D}" type="slidenum">
              <a:rPr lang="en-US" smtClean="0"/>
              <a:t>8</a:t>
            </a:fld>
            <a:endParaRPr lang="en-US"/>
          </a:p>
        </p:txBody>
      </p:sp>
    </p:spTree>
    <p:extLst>
      <p:ext uri="{BB962C8B-B14F-4D97-AF65-F5344CB8AC3E}">
        <p14:creationId xmlns:p14="http://schemas.microsoft.com/office/powerpoint/2010/main" val="346070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Autofit/>
          </a:bodyPr>
          <a:lstStyle/>
          <a:p>
            <a:r>
              <a:rPr lang="en-US" sz="3200" dirty="0" smtClean="0"/>
              <a:t>Fact Pattern: Is Roger a “Senior Employee”</a:t>
            </a:r>
            <a:endParaRPr lang="en-US" sz="3200" dirty="0"/>
          </a:p>
        </p:txBody>
      </p:sp>
      <p:sp>
        <p:nvSpPr>
          <p:cNvPr id="3" name="Content Placeholder 2"/>
          <p:cNvSpPr>
            <a:spLocks noGrp="1"/>
          </p:cNvSpPr>
          <p:nvPr>
            <p:ph sz="quarter" idx="1"/>
          </p:nvPr>
        </p:nvSpPr>
        <p:spPr/>
        <p:txBody>
          <a:bodyPr/>
          <a:lstStyle/>
          <a:p>
            <a:r>
              <a:rPr lang="en-US" dirty="0"/>
              <a:t>Director, Pharmaceutical Health Agency (PHA)</a:t>
            </a:r>
          </a:p>
          <a:p>
            <a:pPr lvl="1"/>
            <a:r>
              <a:rPr lang="en-US" dirty="0" smtClean="0"/>
              <a:t>October 2015 </a:t>
            </a:r>
            <a:r>
              <a:rPr lang="en-US" dirty="0"/>
              <a:t>– Present</a:t>
            </a:r>
          </a:p>
          <a:p>
            <a:pPr lvl="1"/>
            <a:r>
              <a:rPr lang="en-US" dirty="0"/>
              <a:t>$</a:t>
            </a:r>
            <a:r>
              <a:rPr lang="en-US" dirty="0" smtClean="0"/>
              <a:t>165,000</a:t>
            </a:r>
            <a:endParaRPr lang="en-US" dirty="0"/>
          </a:p>
          <a:p>
            <a:r>
              <a:rPr lang="en-US" dirty="0" smtClean="0"/>
              <a:t>Grant Director, National Endowment for the Sciences (NES)</a:t>
            </a:r>
          </a:p>
          <a:p>
            <a:pPr lvl="1"/>
            <a:r>
              <a:rPr lang="en-US" dirty="0" smtClean="0"/>
              <a:t>May 2010 – October 2015</a:t>
            </a:r>
          </a:p>
          <a:p>
            <a:pPr lvl="1"/>
            <a:r>
              <a:rPr lang="en-US" dirty="0" smtClean="0"/>
              <a:t>$120,000</a:t>
            </a:r>
          </a:p>
          <a:p>
            <a:pPr lvl="1"/>
            <a:r>
              <a:rPr lang="en-US" dirty="0" smtClean="0"/>
              <a:t>Detailed to EOP: Jan. – June 2015</a:t>
            </a:r>
            <a:endParaRPr lang="en-US" dirty="0"/>
          </a:p>
          <a:p>
            <a:pPr lvl="6"/>
            <a:endParaRPr lang="en-US" dirty="0" smtClean="0"/>
          </a:p>
        </p:txBody>
      </p:sp>
      <p:pic>
        <p:nvPicPr>
          <p:cNvPr id="4" name="Picture 3" descr="iStock_000000117681Large.jpg"/>
          <p:cNvPicPr>
            <a:picLocks noChangeAspect="1"/>
          </p:cNvPicPr>
          <p:nvPr/>
        </p:nvPicPr>
        <p:blipFill>
          <a:blip r:embed="rId3" cstate="print"/>
          <a:stretch>
            <a:fillRect/>
          </a:stretch>
        </p:blipFill>
        <p:spPr>
          <a:xfrm>
            <a:off x="6553200" y="4038600"/>
            <a:ext cx="2179219" cy="1752600"/>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2437A95F-D9EE-4224-9A43-AD1B5C8C922D}" type="slidenum">
              <a:rPr lang="en-US" smtClean="0"/>
              <a:t>9</a:t>
            </a:fld>
            <a:endParaRPr lang="en-US"/>
          </a:p>
        </p:txBody>
      </p:sp>
    </p:spTree>
    <p:extLst>
      <p:ext uri="{BB962C8B-B14F-4D97-AF65-F5344CB8AC3E}">
        <p14:creationId xmlns:p14="http://schemas.microsoft.com/office/powerpoint/2010/main" val="3934735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2195</TotalTime>
  <Words>4870</Words>
  <Application>Microsoft Office PowerPoint</Application>
  <PresentationFormat>On-screen Show (4:3)</PresentationFormat>
  <Paragraphs>860</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Median</vt:lpstr>
      <vt:lpstr> Navigating the post-government employment restrictions:</vt:lpstr>
      <vt:lpstr>Focus of the Presentation</vt:lpstr>
      <vt:lpstr>Before we get started…</vt:lpstr>
      <vt:lpstr>Methodology</vt:lpstr>
      <vt:lpstr>Fact Pattern</vt:lpstr>
      <vt:lpstr>Fact Pattern </vt:lpstr>
      <vt:lpstr>18 U.S.C. 207</vt:lpstr>
      <vt:lpstr>18 U.S.C. 207(c) </vt:lpstr>
      <vt:lpstr>Fact Pattern: Is Roger a “Senior Employee”</vt:lpstr>
      <vt:lpstr>Applicability: “Senior Employees”</vt:lpstr>
      <vt:lpstr>Pharmaceutical Affairs Group</vt:lpstr>
      <vt:lpstr>Communication or Appearance</vt:lpstr>
      <vt:lpstr>Communication or Appearance</vt:lpstr>
      <vt:lpstr>Communication or Appearance</vt:lpstr>
      <vt:lpstr>Intent to Influence</vt:lpstr>
      <vt:lpstr>Intent to Influence</vt:lpstr>
      <vt:lpstr>Intent to Influence</vt:lpstr>
      <vt:lpstr>Intent to Influence</vt:lpstr>
      <vt:lpstr>Intent to Influence</vt:lpstr>
      <vt:lpstr>Former Agency</vt:lpstr>
      <vt:lpstr>Former Agency</vt:lpstr>
      <vt:lpstr>Former Agency</vt:lpstr>
      <vt:lpstr>Former Agency</vt:lpstr>
      <vt:lpstr>Former Agency</vt:lpstr>
      <vt:lpstr>Former Agency</vt:lpstr>
      <vt:lpstr>On Behalf of Another</vt:lpstr>
      <vt:lpstr>Matter on which Former Senior Employee Seeks Official Action</vt:lpstr>
      <vt:lpstr>Length of Restriction</vt:lpstr>
      <vt:lpstr>Roger’s Timeline</vt:lpstr>
      <vt:lpstr>Do any exceptions apply?</vt:lpstr>
      <vt:lpstr>Exceptions to 18 U.S.C. 207</vt:lpstr>
      <vt:lpstr>Client:  University of American Medicine</vt:lpstr>
      <vt:lpstr>Do any exceptions apply?</vt:lpstr>
      <vt:lpstr>18 U.S.C. § 207(j)(2)</vt:lpstr>
      <vt:lpstr>18 U.S.C. § 207(j)(2):  Is UAM one of the specific entities?</vt:lpstr>
      <vt:lpstr>18 U.S.C. § 207(j)(2)</vt:lpstr>
      <vt:lpstr>Client:  University of American Medicine</vt:lpstr>
      <vt:lpstr>Do any exceptions apply?</vt:lpstr>
      <vt:lpstr>Special Knowledge</vt:lpstr>
      <vt:lpstr>Do any exceptions apply?</vt:lpstr>
      <vt:lpstr>Scientific or Technological Information</vt:lpstr>
      <vt:lpstr>Client: Pharma-litical Party</vt:lpstr>
      <vt:lpstr>Do any exceptions apply?</vt:lpstr>
      <vt:lpstr>18 U.S.C. § 207(j)(7)(B): Limitations</vt:lpstr>
      <vt:lpstr>Employer:  Michigan State Government</vt:lpstr>
      <vt:lpstr>Do any exceptions apply?</vt:lpstr>
      <vt:lpstr>Do any exceptions apply?</vt:lpstr>
      <vt:lpstr>Thank you!</vt:lpstr>
    </vt:vector>
  </TitlesOfParts>
  <Company>US Office of Government Ethics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Post-Government Employment Restrictions</dc:title>
  <dc:creator>Rachel K. Dowell</dc:creator>
  <cp:lastModifiedBy>Monica M.G. Ashar</cp:lastModifiedBy>
  <cp:revision>123</cp:revision>
  <cp:lastPrinted>2016-02-19T15:36:16Z</cp:lastPrinted>
  <dcterms:created xsi:type="dcterms:W3CDTF">2015-11-05T15:51:20Z</dcterms:created>
  <dcterms:modified xsi:type="dcterms:W3CDTF">2016-03-01T19:30:56Z</dcterms:modified>
</cp:coreProperties>
</file>